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8" r:id="rId2"/>
    <p:sldId id="256" r:id="rId3"/>
    <p:sldId id="257" r:id="rId4"/>
  </p:sldIdLst>
  <p:sldSz cx="7553325" cy="10688638"/>
  <p:notesSz cx="9925050" cy="6792913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A894"/>
    <a:srgbClr val="FBF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96"/>
    <p:restoredTop sz="94610"/>
  </p:normalViewPr>
  <p:slideViewPr>
    <p:cSldViewPr snapToGrid="0" snapToObjects="1">
      <p:cViewPr>
        <p:scale>
          <a:sx n="65" d="100"/>
          <a:sy n="65" d="100"/>
        </p:scale>
        <p:origin x="2314" y="-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296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3796" tIns="41898" rIns="83796" bIns="418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3796" tIns="41898" rIns="83796" bIns="41898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3783" tIns="41892" rIns="83783" bIns="4189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3783" tIns="41892" rIns="83783" bIns="41892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3783" tIns="41892" rIns="83783" bIns="4189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3783" tIns="41892" rIns="83783" bIns="41892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21" Type="http://schemas.openxmlformats.org/officeDocument/2006/relationships/image" Target="../media/image19.sv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4.png"/><Relationship Id="rId21" Type="http://schemas.openxmlformats.org/officeDocument/2006/relationships/image" Target="../media/image38.png"/><Relationship Id="rId42" Type="http://schemas.openxmlformats.org/officeDocument/2006/relationships/image" Target="../media/image59.png"/><Relationship Id="rId63" Type="http://schemas.openxmlformats.org/officeDocument/2006/relationships/image" Target="../media/image80.svg"/><Relationship Id="rId84" Type="http://schemas.openxmlformats.org/officeDocument/2006/relationships/image" Target="../media/image101.png"/><Relationship Id="rId138" Type="http://schemas.openxmlformats.org/officeDocument/2006/relationships/image" Target="../media/image155.png"/><Relationship Id="rId107" Type="http://schemas.openxmlformats.org/officeDocument/2006/relationships/image" Target="../media/image124.png"/><Relationship Id="rId11" Type="http://schemas.openxmlformats.org/officeDocument/2006/relationships/image" Target="../media/image28.svg"/><Relationship Id="rId32" Type="http://schemas.openxmlformats.org/officeDocument/2006/relationships/image" Target="../media/image49.png"/><Relationship Id="rId37" Type="http://schemas.openxmlformats.org/officeDocument/2006/relationships/image" Target="../media/image54.svg"/><Relationship Id="rId53" Type="http://schemas.openxmlformats.org/officeDocument/2006/relationships/image" Target="../media/image70.svg"/><Relationship Id="rId58" Type="http://schemas.openxmlformats.org/officeDocument/2006/relationships/image" Target="../media/image75.png"/><Relationship Id="rId74" Type="http://schemas.openxmlformats.org/officeDocument/2006/relationships/image" Target="../media/image91.png"/><Relationship Id="rId79" Type="http://schemas.openxmlformats.org/officeDocument/2006/relationships/image" Target="../media/image96.svg"/><Relationship Id="rId102" Type="http://schemas.openxmlformats.org/officeDocument/2006/relationships/image" Target="../media/image119.png"/><Relationship Id="rId123" Type="http://schemas.openxmlformats.org/officeDocument/2006/relationships/image" Target="../media/image140.png"/><Relationship Id="rId128" Type="http://schemas.openxmlformats.org/officeDocument/2006/relationships/image" Target="../media/image145.svg"/><Relationship Id="rId5" Type="http://schemas.openxmlformats.org/officeDocument/2006/relationships/image" Target="../media/image22.png"/><Relationship Id="rId90" Type="http://schemas.openxmlformats.org/officeDocument/2006/relationships/image" Target="../media/image107.png"/><Relationship Id="rId95" Type="http://schemas.openxmlformats.org/officeDocument/2006/relationships/image" Target="../media/image112.svg"/><Relationship Id="rId22" Type="http://schemas.openxmlformats.org/officeDocument/2006/relationships/image" Target="../media/image39.png"/><Relationship Id="rId27" Type="http://schemas.openxmlformats.org/officeDocument/2006/relationships/image" Target="../media/image44.svg"/><Relationship Id="rId43" Type="http://schemas.openxmlformats.org/officeDocument/2006/relationships/image" Target="../media/image60.svg"/><Relationship Id="rId48" Type="http://schemas.openxmlformats.org/officeDocument/2006/relationships/image" Target="../media/image65.png"/><Relationship Id="rId64" Type="http://schemas.openxmlformats.org/officeDocument/2006/relationships/image" Target="../media/image81.png"/><Relationship Id="rId69" Type="http://schemas.openxmlformats.org/officeDocument/2006/relationships/image" Target="../media/image86.svg"/><Relationship Id="rId113" Type="http://schemas.openxmlformats.org/officeDocument/2006/relationships/image" Target="../media/image130.png"/><Relationship Id="rId118" Type="http://schemas.openxmlformats.org/officeDocument/2006/relationships/image" Target="../media/image135.svg"/><Relationship Id="rId134" Type="http://schemas.openxmlformats.org/officeDocument/2006/relationships/image" Target="../media/image151.svg"/><Relationship Id="rId139" Type="http://schemas.openxmlformats.org/officeDocument/2006/relationships/image" Target="../media/image156.svg"/><Relationship Id="rId80" Type="http://schemas.openxmlformats.org/officeDocument/2006/relationships/image" Target="../media/image97.png"/><Relationship Id="rId85" Type="http://schemas.openxmlformats.org/officeDocument/2006/relationships/image" Target="../media/image102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33" Type="http://schemas.openxmlformats.org/officeDocument/2006/relationships/image" Target="../media/image50.svg"/><Relationship Id="rId38" Type="http://schemas.openxmlformats.org/officeDocument/2006/relationships/image" Target="../media/image55.png"/><Relationship Id="rId59" Type="http://schemas.openxmlformats.org/officeDocument/2006/relationships/image" Target="../media/image76.svg"/><Relationship Id="rId103" Type="http://schemas.openxmlformats.org/officeDocument/2006/relationships/image" Target="../media/image120.svg"/><Relationship Id="rId108" Type="http://schemas.openxmlformats.org/officeDocument/2006/relationships/image" Target="../media/image125.svg"/><Relationship Id="rId124" Type="http://schemas.openxmlformats.org/officeDocument/2006/relationships/image" Target="../media/image141.svg"/><Relationship Id="rId129" Type="http://schemas.openxmlformats.org/officeDocument/2006/relationships/image" Target="../media/image146.png"/><Relationship Id="rId54" Type="http://schemas.openxmlformats.org/officeDocument/2006/relationships/image" Target="../media/image71.png"/><Relationship Id="rId70" Type="http://schemas.openxmlformats.org/officeDocument/2006/relationships/image" Target="../media/image87.png"/><Relationship Id="rId75" Type="http://schemas.openxmlformats.org/officeDocument/2006/relationships/image" Target="../media/image92.svg"/><Relationship Id="rId91" Type="http://schemas.openxmlformats.org/officeDocument/2006/relationships/image" Target="../media/image108.svg"/><Relationship Id="rId96" Type="http://schemas.openxmlformats.org/officeDocument/2006/relationships/image" Target="../media/image113.png"/><Relationship Id="rId140" Type="http://schemas.openxmlformats.org/officeDocument/2006/relationships/image" Target="../media/image1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49" Type="http://schemas.openxmlformats.org/officeDocument/2006/relationships/image" Target="../media/image66.svg"/><Relationship Id="rId114" Type="http://schemas.openxmlformats.org/officeDocument/2006/relationships/image" Target="../media/image131.svg"/><Relationship Id="rId119" Type="http://schemas.openxmlformats.org/officeDocument/2006/relationships/image" Target="../media/image136.png"/><Relationship Id="rId44" Type="http://schemas.openxmlformats.org/officeDocument/2006/relationships/image" Target="../media/image61.png"/><Relationship Id="rId60" Type="http://schemas.openxmlformats.org/officeDocument/2006/relationships/image" Target="../media/image77.png"/><Relationship Id="rId65" Type="http://schemas.openxmlformats.org/officeDocument/2006/relationships/image" Target="../media/image82.svg"/><Relationship Id="rId81" Type="http://schemas.openxmlformats.org/officeDocument/2006/relationships/image" Target="../media/image98.svg"/><Relationship Id="rId86" Type="http://schemas.openxmlformats.org/officeDocument/2006/relationships/image" Target="../media/image103.png"/><Relationship Id="rId130" Type="http://schemas.openxmlformats.org/officeDocument/2006/relationships/image" Target="../media/image147.svg"/><Relationship Id="rId135" Type="http://schemas.openxmlformats.org/officeDocument/2006/relationships/image" Target="../media/image152.png"/><Relationship Id="rId13" Type="http://schemas.openxmlformats.org/officeDocument/2006/relationships/image" Target="../media/image30.svg"/><Relationship Id="rId18" Type="http://schemas.openxmlformats.org/officeDocument/2006/relationships/image" Target="../media/image35.png"/><Relationship Id="rId39" Type="http://schemas.openxmlformats.org/officeDocument/2006/relationships/image" Target="../media/image56.svg"/><Relationship Id="rId109" Type="http://schemas.openxmlformats.org/officeDocument/2006/relationships/image" Target="../media/image126.png"/><Relationship Id="rId34" Type="http://schemas.openxmlformats.org/officeDocument/2006/relationships/image" Target="../media/image51.png"/><Relationship Id="rId50" Type="http://schemas.openxmlformats.org/officeDocument/2006/relationships/image" Target="../media/image67.png"/><Relationship Id="rId55" Type="http://schemas.openxmlformats.org/officeDocument/2006/relationships/image" Target="../media/image72.svg"/><Relationship Id="rId76" Type="http://schemas.openxmlformats.org/officeDocument/2006/relationships/image" Target="../media/image93.png"/><Relationship Id="rId97" Type="http://schemas.openxmlformats.org/officeDocument/2006/relationships/image" Target="../media/image114.svg"/><Relationship Id="rId104" Type="http://schemas.openxmlformats.org/officeDocument/2006/relationships/image" Target="../media/image121.png"/><Relationship Id="rId120" Type="http://schemas.openxmlformats.org/officeDocument/2006/relationships/image" Target="../media/image137.svg"/><Relationship Id="rId125" Type="http://schemas.openxmlformats.org/officeDocument/2006/relationships/image" Target="../media/image142.png"/><Relationship Id="rId141" Type="http://schemas.openxmlformats.org/officeDocument/2006/relationships/image" Target="../media/image158.svg"/><Relationship Id="rId7" Type="http://schemas.openxmlformats.org/officeDocument/2006/relationships/image" Target="../media/image24.svg"/><Relationship Id="rId71" Type="http://schemas.openxmlformats.org/officeDocument/2006/relationships/image" Target="../media/image88.svg"/><Relationship Id="rId92" Type="http://schemas.openxmlformats.org/officeDocument/2006/relationships/image" Target="../media/image109.pn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46.svg"/><Relationship Id="rId24" Type="http://schemas.openxmlformats.org/officeDocument/2006/relationships/image" Target="../media/image41.png"/><Relationship Id="rId40" Type="http://schemas.openxmlformats.org/officeDocument/2006/relationships/image" Target="../media/image57.png"/><Relationship Id="rId45" Type="http://schemas.openxmlformats.org/officeDocument/2006/relationships/image" Target="../media/image62.svg"/><Relationship Id="rId66" Type="http://schemas.openxmlformats.org/officeDocument/2006/relationships/image" Target="../media/image83.png"/><Relationship Id="rId87" Type="http://schemas.openxmlformats.org/officeDocument/2006/relationships/image" Target="../media/image104.svg"/><Relationship Id="rId110" Type="http://schemas.openxmlformats.org/officeDocument/2006/relationships/image" Target="../media/image127.svg"/><Relationship Id="rId115" Type="http://schemas.openxmlformats.org/officeDocument/2006/relationships/image" Target="../media/image132.png"/><Relationship Id="rId131" Type="http://schemas.openxmlformats.org/officeDocument/2006/relationships/image" Target="../media/image148.png"/><Relationship Id="rId136" Type="http://schemas.openxmlformats.org/officeDocument/2006/relationships/image" Target="../media/image153.svg"/><Relationship Id="rId61" Type="http://schemas.openxmlformats.org/officeDocument/2006/relationships/image" Target="../media/image78.svg"/><Relationship Id="rId82" Type="http://schemas.openxmlformats.org/officeDocument/2006/relationships/image" Target="../media/image99.png"/><Relationship Id="rId19" Type="http://schemas.openxmlformats.org/officeDocument/2006/relationships/image" Target="../media/image36.png"/><Relationship Id="rId14" Type="http://schemas.openxmlformats.org/officeDocument/2006/relationships/image" Target="../media/image31.png"/><Relationship Id="rId30" Type="http://schemas.openxmlformats.org/officeDocument/2006/relationships/image" Target="../media/image47.png"/><Relationship Id="rId35" Type="http://schemas.openxmlformats.org/officeDocument/2006/relationships/image" Target="../media/image52.svg"/><Relationship Id="rId56" Type="http://schemas.openxmlformats.org/officeDocument/2006/relationships/image" Target="../media/image73.png"/><Relationship Id="rId77" Type="http://schemas.openxmlformats.org/officeDocument/2006/relationships/image" Target="../media/image94.svg"/><Relationship Id="rId100" Type="http://schemas.openxmlformats.org/officeDocument/2006/relationships/image" Target="../media/image117.png"/><Relationship Id="rId105" Type="http://schemas.openxmlformats.org/officeDocument/2006/relationships/image" Target="../media/image122.png"/><Relationship Id="rId126" Type="http://schemas.openxmlformats.org/officeDocument/2006/relationships/image" Target="../media/image143.svg"/><Relationship Id="rId8" Type="http://schemas.openxmlformats.org/officeDocument/2006/relationships/image" Target="../media/image25.png"/><Relationship Id="rId51" Type="http://schemas.openxmlformats.org/officeDocument/2006/relationships/image" Target="../media/image68.svg"/><Relationship Id="rId72" Type="http://schemas.openxmlformats.org/officeDocument/2006/relationships/image" Target="../media/image89.png"/><Relationship Id="rId93" Type="http://schemas.openxmlformats.org/officeDocument/2006/relationships/image" Target="../media/image110.svg"/><Relationship Id="rId98" Type="http://schemas.openxmlformats.org/officeDocument/2006/relationships/image" Target="../media/image115.png"/><Relationship Id="rId121" Type="http://schemas.openxmlformats.org/officeDocument/2006/relationships/image" Target="../media/image138.png"/><Relationship Id="rId3" Type="http://schemas.openxmlformats.org/officeDocument/2006/relationships/image" Target="../media/image20.png"/><Relationship Id="rId25" Type="http://schemas.openxmlformats.org/officeDocument/2006/relationships/image" Target="../media/image42.svg"/><Relationship Id="rId46" Type="http://schemas.openxmlformats.org/officeDocument/2006/relationships/image" Target="../media/image63.png"/><Relationship Id="rId67" Type="http://schemas.openxmlformats.org/officeDocument/2006/relationships/image" Target="../media/image84.svg"/><Relationship Id="rId116" Type="http://schemas.openxmlformats.org/officeDocument/2006/relationships/image" Target="../media/image133.svg"/><Relationship Id="rId137" Type="http://schemas.openxmlformats.org/officeDocument/2006/relationships/image" Target="../media/image154.png"/><Relationship Id="rId20" Type="http://schemas.openxmlformats.org/officeDocument/2006/relationships/image" Target="../media/image37.svg"/><Relationship Id="rId41" Type="http://schemas.openxmlformats.org/officeDocument/2006/relationships/image" Target="../media/image58.svg"/><Relationship Id="rId62" Type="http://schemas.openxmlformats.org/officeDocument/2006/relationships/image" Target="../media/image79.png"/><Relationship Id="rId83" Type="http://schemas.openxmlformats.org/officeDocument/2006/relationships/image" Target="../media/image100.svg"/><Relationship Id="rId88" Type="http://schemas.openxmlformats.org/officeDocument/2006/relationships/image" Target="../media/image105.png"/><Relationship Id="rId111" Type="http://schemas.openxmlformats.org/officeDocument/2006/relationships/image" Target="../media/image128.png"/><Relationship Id="rId132" Type="http://schemas.openxmlformats.org/officeDocument/2006/relationships/image" Target="../media/image149.svg"/><Relationship Id="rId15" Type="http://schemas.openxmlformats.org/officeDocument/2006/relationships/image" Target="../media/image32.svg"/><Relationship Id="rId36" Type="http://schemas.openxmlformats.org/officeDocument/2006/relationships/image" Target="../media/image53.png"/><Relationship Id="rId57" Type="http://schemas.openxmlformats.org/officeDocument/2006/relationships/image" Target="../media/image74.svg"/><Relationship Id="rId106" Type="http://schemas.openxmlformats.org/officeDocument/2006/relationships/image" Target="../media/image123.svg"/><Relationship Id="rId127" Type="http://schemas.openxmlformats.org/officeDocument/2006/relationships/image" Target="../media/image144.png"/><Relationship Id="rId10" Type="http://schemas.openxmlformats.org/officeDocument/2006/relationships/image" Target="../media/image27.png"/><Relationship Id="rId31" Type="http://schemas.openxmlformats.org/officeDocument/2006/relationships/image" Target="../media/image48.svg"/><Relationship Id="rId52" Type="http://schemas.openxmlformats.org/officeDocument/2006/relationships/image" Target="../media/image69.png"/><Relationship Id="rId73" Type="http://schemas.openxmlformats.org/officeDocument/2006/relationships/image" Target="../media/image90.svg"/><Relationship Id="rId78" Type="http://schemas.openxmlformats.org/officeDocument/2006/relationships/image" Target="../media/image95.png"/><Relationship Id="rId94" Type="http://schemas.openxmlformats.org/officeDocument/2006/relationships/image" Target="../media/image111.png"/><Relationship Id="rId99" Type="http://schemas.openxmlformats.org/officeDocument/2006/relationships/image" Target="../media/image116.svg"/><Relationship Id="rId101" Type="http://schemas.openxmlformats.org/officeDocument/2006/relationships/image" Target="../media/image118.svg"/><Relationship Id="rId122" Type="http://schemas.openxmlformats.org/officeDocument/2006/relationships/image" Target="../media/image139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26" Type="http://schemas.openxmlformats.org/officeDocument/2006/relationships/image" Target="../media/image43.png"/><Relationship Id="rId47" Type="http://schemas.openxmlformats.org/officeDocument/2006/relationships/image" Target="../media/image64.svg"/><Relationship Id="rId68" Type="http://schemas.openxmlformats.org/officeDocument/2006/relationships/image" Target="../media/image85.png"/><Relationship Id="rId89" Type="http://schemas.openxmlformats.org/officeDocument/2006/relationships/image" Target="../media/image106.svg"/><Relationship Id="rId112" Type="http://schemas.openxmlformats.org/officeDocument/2006/relationships/image" Target="../media/image129.svg"/><Relationship Id="rId133" Type="http://schemas.openxmlformats.org/officeDocument/2006/relationships/image" Target="../media/image150.png"/><Relationship Id="rId16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1.png"/><Relationship Id="rId21" Type="http://schemas.openxmlformats.org/officeDocument/2006/relationships/image" Target="../media/image166.png"/><Relationship Id="rId42" Type="http://schemas.openxmlformats.org/officeDocument/2006/relationships/image" Target="../media/image187.png"/><Relationship Id="rId47" Type="http://schemas.openxmlformats.org/officeDocument/2006/relationships/image" Target="../media/image192.svg"/><Relationship Id="rId63" Type="http://schemas.openxmlformats.org/officeDocument/2006/relationships/image" Target="../media/image208.svg"/><Relationship Id="rId68" Type="http://schemas.openxmlformats.org/officeDocument/2006/relationships/image" Target="../media/image213.png"/><Relationship Id="rId84" Type="http://schemas.openxmlformats.org/officeDocument/2006/relationships/image" Target="../media/image229.png"/><Relationship Id="rId89" Type="http://schemas.openxmlformats.org/officeDocument/2006/relationships/image" Target="../media/image234.svg"/><Relationship Id="rId16" Type="http://schemas.openxmlformats.org/officeDocument/2006/relationships/image" Target="../media/image164.svg"/><Relationship Id="rId107" Type="http://schemas.openxmlformats.org/officeDocument/2006/relationships/image" Target="../media/image252.svg"/><Relationship Id="rId11" Type="http://schemas.openxmlformats.org/officeDocument/2006/relationships/image" Target="../media/image29.png"/><Relationship Id="rId32" Type="http://schemas.openxmlformats.org/officeDocument/2006/relationships/image" Target="../media/image177.png"/><Relationship Id="rId37" Type="http://schemas.openxmlformats.org/officeDocument/2006/relationships/image" Target="../media/image182.svg"/><Relationship Id="rId53" Type="http://schemas.openxmlformats.org/officeDocument/2006/relationships/image" Target="../media/image198.svg"/><Relationship Id="rId58" Type="http://schemas.openxmlformats.org/officeDocument/2006/relationships/image" Target="../media/image203.png"/><Relationship Id="rId74" Type="http://schemas.openxmlformats.org/officeDocument/2006/relationships/image" Target="../media/image219.png"/><Relationship Id="rId79" Type="http://schemas.openxmlformats.org/officeDocument/2006/relationships/image" Target="../media/image224.svg"/><Relationship Id="rId102" Type="http://schemas.openxmlformats.org/officeDocument/2006/relationships/image" Target="../media/image247.png"/><Relationship Id="rId5" Type="http://schemas.openxmlformats.org/officeDocument/2006/relationships/image" Target="../media/image160.png"/><Relationship Id="rId90" Type="http://schemas.openxmlformats.org/officeDocument/2006/relationships/image" Target="../media/image235.png"/><Relationship Id="rId95" Type="http://schemas.openxmlformats.org/officeDocument/2006/relationships/image" Target="../media/image240.svg"/><Relationship Id="rId22" Type="http://schemas.openxmlformats.org/officeDocument/2006/relationships/image" Target="../media/image167.png"/><Relationship Id="rId27" Type="http://schemas.openxmlformats.org/officeDocument/2006/relationships/image" Target="../media/image172.svg"/><Relationship Id="rId43" Type="http://schemas.openxmlformats.org/officeDocument/2006/relationships/image" Target="../media/image188.svg"/><Relationship Id="rId48" Type="http://schemas.openxmlformats.org/officeDocument/2006/relationships/image" Target="../media/image193.png"/><Relationship Id="rId64" Type="http://schemas.openxmlformats.org/officeDocument/2006/relationships/image" Target="../media/image209.png"/><Relationship Id="rId69" Type="http://schemas.openxmlformats.org/officeDocument/2006/relationships/image" Target="../media/image214.svg"/><Relationship Id="rId80" Type="http://schemas.openxmlformats.org/officeDocument/2006/relationships/image" Target="../media/image225.png"/><Relationship Id="rId85" Type="http://schemas.openxmlformats.org/officeDocument/2006/relationships/image" Target="../media/image230.svg"/><Relationship Id="rId12" Type="http://schemas.openxmlformats.org/officeDocument/2006/relationships/image" Target="../media/image30.svg"/><Relationship Id="rId17" Type="http://schemas.openxmlformats.org/officeDocument/2006/relationships/image" Target="../media/image35.png"/><Relationship Id="rId33" Type="http://schemas.openxmlformats.org/officeDocument/2006/relationships/image" Target="../media/image178.svg"/><Relationship Id="rId38" Type="http://schemas.openxmlformats.org/officeDocument/2006/relationships/image" Target="../media/image183.png"/><Relationship Id="rId59" Type="http://schemas.openxmlformats.org/officeDocument/2006/relationships/image" Target="../media/image204.svg"/><Relationship Id="rId103" Type="http://schemas.openxmlformats.org/officeDocument/2006/relationships/image" Target="../media/image248.svg"/><Relationship Id="rId20" Type="http://schemas.openxmlformats.org/officeDocument/2006/relationships/image" Target="../media/image165.png"/><Relationship Id="rId41" Type="http://schemas.openxmlformats.org/officeDocument/2006/relationships/image" Target="../media/image186.svg"/><Relationship Id="rId54" Type="http://schemas.openxmlformats.org/officeDocument/2006/relationships/image" Target="../media/image199.png"/><Relationship Id="rId62" Type="http://schemas.openxmlformats.org/officeDocument/2006/relationships/image" Target="../media/image207.png"/><Relationship Id="rId70" Type="http://schemas.openxmlformats.org/officeDocument/2006/relationships/image" Target="../media/image215.png"/><Relationship Id="rId75" Type="http://schemas.openxmlformats.org/officeDocument/2006/relationships/image" Target="../media/image220.svg"/><Relationship Id="rId83" Type="http://schemas.openxmlformats.org/officeDocument/2006/relationships/image" Target="../media/image228.svg"/><Relationship Id="rId88" Type="http://schemas.openxmlformats.org/officeDocument/2006/relationships/image" Target="../media/image233.png"/><Relationship Id="rId91" Type="http://schemas.openxmlformats.org/officeDocument/2006/relationships/image" Target="../media/image236.svg"/><Relationship Id="rId96" Type="http://schemas.openxmlformats.org/officeDocument/2006/relationships/image" Target="../media/image2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1.svg"/><Relationship Id="rId15" Type="http://schemas.openxmlformats.org/officeDocument/2006/relationships/image" Target="../media/image33.png"/><Relationship Id="rId23" Type="http://schemas.openxmlformats.org/officeDocument/2006/relationships/image" Target="../media/image168.svg"/><Relationship Id="rId28" Type="http://schemas.openxmlformats.org/officeDocument/2006/relationships/image" Target="../media/image173.png"/><Relationship Id="rId36" Type="http://schemas.openxmlformats.org/officeDocument/2006/relationships/image" Target="../media/image181.png"/><Relationship Id="rId49" Type="http://schemas.openxmlformats.org/officeDocument/2006/relationships/image" Target="../media/image194.svg"/><Relationship Id="rId57" Type="http://schemas.openxmlformats.org/officeDocument/2006/relationships/image" Target="../media/image202.svg"/><Relationship Id="rId106" Type="http://schemas.openxmlformats.org/officeDocument/2006/relationships/image" Target="../media/image251.png"/><Relationship Id="rId10" Type="http://schemas.openxmlformats.org/officeDocument/2006/relationships/image" Target="../media/image28.svg"/><Relationship Id="rId31" Type="http://schemas.openxmlformats.org/officeDocument/2006/relationships/image" Target="../media/image176.svg"/><Relationship Id="rId44" Type="http://schemas.openxmlformats.org/officeDocument/2006/relationships/image" Target="../media/image189.png"/><Relationship Id="rId52" Type="http://schemas.openxmlformats.org/officeDocument/2006/relationships/image" Target="../media/image197.png"/><Relationship Id="rId60" Type="http://schemas.openxmlformats.org/officeDocument/2006/relationships/image" Target="../media/image205.png"/><Relationship Id="rId65" Type="http://schemas.openxmlformats.org/officeDocument/2006/relationships/image" Target="../media/image210.svg"/><Relationship Id="rId73" Type="http://schemas.openxmlformats.org/officeDocument/2006/relationships/image" Target="../media/image218.svg"/><Relationship Id="rId78" Type="http://schemas.openxmlformats.org/officeDocument/2006/relationships/image" Target="../media/image223.png"/><Relationship Id="rId81" Type="http://schemas.openxmlformats.org/officeDocument/2006/relationships/image" Target="../media/image226.svg"/><Relationship Id="rId86" Type="http://schemas.openxmlformats.org/officeDocument/2006/relationships/image" Target="../media/image231.png"/><Relationship Id="rId94" Type="http://schemas.openxmlformats.org/officeDocument/2006/relationships/image" Target="../media/image239.png"/><Relationship Id="rId99" Type="http://schemas.openxmlformats.org/officeDocument/2006/relationships/image" Target="../media/image244.svg"/><Relationship Id="rId101" Type="http://schemas.openxmlformats.org/officeDocument/2006/relationships/image" Target="../media/image246.sv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3" Type="http://schemas.openxmlformats.org/officeDocument/2006/relationships/image" Target="../media/image162.png"/><Relationship Id="rId18" Type="http://schemas.openxmlformats.org/officeDocument/2006/relationships/image" Target="../media/image36.png"/><Relationship Id="rId39" Type="http://schemas.openxmlformats.org/officeDocument/2006/relationships/image" Target="../media/image184.svg"/><Relationship Id="rId34" Type="http://schemas.openxmlformats.org/officeDocument/2006/relationships/image" Target="../media/image179.png"/><Relationship Id="rId50" Type="http://schemas.openxmlformats.org/officeDocument/2006/relationships/image" Target="../media/image195.png"/><Relationship Id="rId55" Type="http://schemas.openxmlformats.org/officeDocument/2006/relationships/image" Target="../media/image200.svg"/><Relationship Id="rId76" Type="http://schemas.openxmlformats.org/officeDocument/2006/relationships/image" Target="../media/image221.png"/><Relationship Id="rId97" Type="http://schemas.openxmlformats.org/officeDocument/2006/relationships/image" Target="../media/image242.svg"/><Relationship Id="rId104" Type="http://schemas.openxmlformats.org/officeDocument/2006/relationships/image" Target="../media/image249.png"/><Relationship Id="rId7" Type="http://schemas.openxmlformats.org/officeDocument/2006/relationships/image" Target="../media/image25.png"/><Relationship Id="rId71" Type="http://schemas.openxmlformats.org/officeDocument/2006/relationships/image" Target="../media/image216.svg"/><Relationship Id="rId92" Type="http://schemas.openxmlformats.org/officeDocument/2006/relationships/image" Target="../media/image237.png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174.svg"/><Relationship Id="rId24" Type="http://schemas.openxmlformats.org/officeDocument/2006/relationships/image" Target="../media/image169.png"/><Relationship Id="rId40" Type="http://schemas.openxmlformats.org/officeDocument/2006/relationships/image" Target="../media/image185.png"/><Relationship Id="rId45" Type="http://schemas.openxmlformats.org/officeDocument/2006/relationships/image" Target="../media/image190.svg"/><Relationship Id="rId66" Type="http://schemas.openxmlformats.org/officeDocument/2006/relationships/image" Target="../media/image211.png"/><Relationship Id="rId87" Type="http://schemas.openxmlformats.org/officeDocument/2006/relationships/image" Target="../media/image232.svg"/><Relationship Id="rId61" Type="http://schemas.openxmlformats.org/officeDocument/2006/relationships/image" Target="../media/image206.svg"/><Relationship Id="rId82" Type="http://schemas.openxmlformats.org/officeDocument/2006/relationships/image" Target="../media/image227.png"/><Relationship Id="rId19" Type="http://schemas.openxmlformats.org/officeDocument/2006/relationships/image" Target="../media/image37.svg"/><Relationship Id="rId14" Type="http://schemas.openxmlformats.org/officeDocument/2006/relationships/image" Target="../media/image163.svg"/><Relationship Id="rId30" Type="http://schemas.openxmlformats.org/officeDocument/2006/relationships/image" Target="../media/image175.png"/><Relationship Id="rId35" Type="http://schemas.openxmlformats.org/officeDocument/2006/relationships/image" Target="../media/image180.svg"/><Relationship Id="rId56" Type="http://schemas.openxmlformats.org/officeDocument/2006/relationships/image" Target="../media/image201.png"/><Relationship Id="rId77" Type="http://schemas.openxmlformats.org/officeDocument/2006/relationships/image" Target="../media/image222.svg"/><Relationship Id="rId100" Type="http://schemas.openxmlformats.org/officeDocument/2006/relationships/image" Target="../media/image245.png"/><Relationship Id="rId105" Type="http://schemas.openxmlformats.org/officeDocument/2006/relationships/image" Target="../media/image250.svg"/><Relationship Id="rId8" Type="http://schemas.openxmlformats.org/officeDocument/2006/relationships/image" Target="../media/image26.svg"/><Relationship Id="rId51" Type="http://schemas.openxmlformats.org/officeDocument/2006/relationships/image" Target="../media/image196.svg"/><Relationship Id="rId72" Type="http://schemas.openxmlformats.org/officeDocument/2006/relationships/image" Target="../media/image217.png"/><Relationship Id="rId93" Type="http://schemas.openxmlformats.org/officeDocument/2006/relationships/image" Target="../media/image238.svg"/><Relationship Id="rId98" Type="http://schemas.openxmlformats.org/officeDocument/2006/relationships/image" Target="../media/image243.png"/><Relationship Id="rId3" Type="http://schemas.openxmlformats.org/officeDocument/2006/relationships/image" Target="../media/image159.png"/><Relationship Id="rId25" Type="http://schemas.openxmlformats.org/officeDocument/2006/relationships/image" Target="../media/image170.svg"/><Relationship Id="rId46" Type="http://schemas.openxmlformats.org/officeDocument/2006/relationships/image" Target="../media/image191.png"/><Relationship Id="rId67" Type="http://schemas.openxmlformats.org/officeDocument/2006/relationships/image" Target="../media/image2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80241" y="4036176"/>
            <a:ext cx="1026311" cy="820870"/>
          </a:xfrm>
          <a:prstGeom prst="rect">
            <a:avLst/>
          </a:prstGeom>
        </p:spPr>
      </p:pic>
      <p:pic>
        <p:nvPicPr>
          <p:cNvPr id="3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4885" y="3734665"/>
            <a:ext cx="169085" cy="169101"/>
          </a:xfrm>
          <a:prstGeom prst="rect">
            <a:avLst/>
          </a:prstGeom>
        </p:spPr>
      </p:pic>
      <p:pic>
        <p:nvPicPr>
          <p:cNvPr id="4" name="Image 2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90828" y="4036049"/>
            <a:ext cx="673546" cy="820489"/>
          </a:xfrm>
          <a:prstGeom prst="rect">
            <a:avLst/>
          </a:prstGeom>
        </p:spPr>
      </p:pic>
      <p:pic>
        <p:nvPicPr>
          <p:cNvPr id="5" name="Image 3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4380" y="3633324"/>
            <a:ext cx="1240495" cy="1223342"/>
          </a:xfrm>
          <a:prstGeom prst="rect">
            <a:avLst/>
          </a:prstGeom>
        </p:spPr>
      </p:pic>
      <p:pic>
        <p:nvPicPr>
          <p:cNvPr id="6" name="Image 4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90321" y="3640214"/>
            <a:ext cx="606902" cy="674368"/>
          </a:xfrm>
          <a:prstGeom prst="rect">
            <a:avLst/>
          </a:prstGeom>
        </p:spPr>
      </p:pic>
      <p:pic>
        <p:nvPicPr>
          <p:cNvPr id="7" name="Image 5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58945" y="3637548"/>
            <a:ext cx="269748" cy="1218864"/>
          </a:xfrm>
          <a:prstGeom prst="rect">
            <a:avLst/>
          </a:prstGeom>
        </p:spPr>
      </p:pic>
      <p:pic>
        <p:nvPicPr>
          <p:cNvPr id="8" name="Image 6" descr=" 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594510" y="4396846"/>
            <a:ext cx="602714" cy="107909"/>
          </a:xfrm>
          <a:prstGeom prst="rect">
            <a:avLst/>
          </a:prstGeom>
        </p:spPr>
      </p:pic>
      <p:pic>
        <p:nvPicPr>
          <p:cNvPr id="9" name="Image 7" descr=" 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633388" y="3580039"/>
            <a:ext cx="818765" cy="1276246"/>
          </a:xfrm>
          <a:prstGeom prst="rect">
            <a:avLst/>
          </a:prstGeom>
        </p:spPr>
      </p:pic>
      <p:pic>
        <p:nvPicPr>
          <p:cNvPr id="10" name="Image 8" descr=" 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7223554"/>
            <a:ext cx="7552944" cy="3465782"/>
          </a:xfrm>
          <a:prstGeom prst="rect">
            <a:avLst/>
          </a:prstGeom>
        </p:spPr>
      </p:pic>
      <p:pic>
        <p:nvPicPr>
          <p:cNvPr id="11" name="Image 9" descr=" 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0" y="469721"/>
            <a:ext cx="7552944" cy="50781"/>
          </a:xfrm>
          <a:prstGeom prst="rect">
            <a:avLst/>
          </a:prstGeom>
        </p:spPr>
      </p:pic>
      <p:pic>
        <p:nvPicPr>
          <p:cNvPr id="12" name="Image 10" descr=" 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0" y="596673"/>
            <a:ext cx="7552944" cy="50781"/>
          </a:xfrm>
          <a:prstGeom prst="rect">
            <a:avLst/>
          </a:prstGeom>
        </p:spPr>
      </p:pic>
      <p:pic>
        <p:nvPicPr>
          <p:cNvPr id="13" name="Image 11" descr=" 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0" y="723625"/>
            <a:ext cx="7552944" cy="50781"/>
          </a:xfrm>
          <a:prstGeom prst="rect">
            <a:avLst/>
          </a:prstGeom>
        </p:spPr>
      </p:pic>
      <p:sp>
        <p:nvSpPr>
          <p:cNvPr id="14" name="Text 2">
            <a:extLst>
              <a:ext uri="{FF2B5EF4-FFF2-40B4-BE49-F238E27FC236}">
                <a16:creationId xmlns:a16="http://schemas.microsoft.com/office/drawing/2014/main" id="{C6809D71-18A0-7C2A-FAB9-D4FB77720675}"/>
              </a:ext>
            </a:extLst>
          </p:cNvPr>
          <p:cNvSpPr/>
          <p:nvPr/>
        </p:nvSpPr>
        <p:spPr>
          <a:xfrm>
            <a:off x="0" y="7336248"/>
            <a:ext cx="7553325" cy="1549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2B4B38">
                    <a:alpha val="100000"/>
                  </a:srgbClr>
                </a:solidFill>
                <a:latin typeface="Space Grotesk Medium" pitchFamily="34" charset="0"/>
                <a:ea typeface="Space Grotesk Medium" pitchFamily="34" charset="-122"/>
                <a:cs typeface="Space Grotesk Medium" pitchFamily="34" charset="-120"/>
              </a:rPr>
              <a:t>Du Mardi au Samedi | Midi et </a:t>
            </a:r>
            <a:r>
              <a:rPr lang="en-US" sz="1200" dirty="0" err="1">
                <a:solidFill>
                  <a:srgbClr val="2B4B38">
                    <a:alpha val="100000"/>
                  </a:srgbClr>
                </a:solidFill>
                <a:latin typeface="Space Grotesk Medium" pitchFamily="34" charset="0"/>
                <a:ea typeface="Space Grotesk Medium" pitchFamily="34" charset="-122"/>
                <a:cs typeface="Space Grotesk Medium" pitchFamily="34" charset="-120"/>
              </a:rPr>
              <a:t>Soir</a:t>
            </a:r>
            <a:endParaRPr lang="en-US" sz="1200" dirty="0">
              <a:solidFill>
                <a:srgbClr val="2B4B38">
                  <a:alpha val="100000"/>
                </a:srgbClr>
              </a:solidFill>
              <a:latin typeface="Space Grotesk Medium" pitchFamily="34" charset="0"/>
              <a:ea typeface="Space Grotesk Medium" pitchFamily="34" charset="-122"/>
              <a:cs typeface="Space Grotesk Medium" pitchFamily="34" charset="-120"/>
            </a:endParaRPr>
          </a:p>
        </p:txBody>
      </p:sp>
      <p:sp>
        <p:nvSpPr>
          <p:cNvPr id="15" name="Text 2">
            <a:extLst>
              <a:ext uri="{FF2B5EF4-FFF2-40B4-BE49-F238E27FC236}">
                <a16:creationId xmlns:a16="http://schemas.microsoft.com/office/drawing/2014/main" id="{C4207E17-C15A-DC78-E44B-EFDCF786F8BB}"/>
              </a:ext>
            </a:extLst>
          </p:cNvPr>
          <p:cNvSpPr/>
          <p:nvPr/>
        </p:nvSpPr>
        <p:spPr>
          <a:xfrm>
            <a:off x="0" y="7575734"/>
            <a:ext cx="7553325" cy="1549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dirty="0">
                <a:solidFill>
                  <a:srgbClr val="2B4B38">
                    <a:alpha val="100000"/>
                  </a:srgbClr>
                </a:solidFill>
                <a:latin typeface="Space Grotesk" pitchFamily="2" charset="77"/>
                <a:ea typeface="Space Grotesk Medium" pitchFamily="34" charset="-122"/>
                <a:cs typeface="Space Grotesk" pitchFamily="2" charset="77"/>
              </a:rPr>
              <a:t>Le Dimanche midi — </a:t>
            </a:r>
            <a:r>
              <a:rPr lang="en-US" sz="1100" dirty="0" err="1">
                <a:solidFill>
                  <a:srgbClr val="2B4B38">
                    <a:alpha val="100000"/>
                  </a:srgbClr>
                </a:solidFill>
                <a:latin typeface="Space Grotesk" pitchFamily="2" charset="77"/>
                <a:ea typeface="Space Grotesk Medium" pitchFamily="34" charset="-122"/>
                <a:cs typeface="Space Grotesk" pitchFamily="2" charset="77"/>
              </a:rPr>
              <a:t>privatisation</a:t>
            </a:r>
            <a:r>
              <a:rPr lang="en-US" sz="1100" dirty="0">
                <a:solidFill>
                  <a:srgbClr val="2B4B38">
                    <a:alpha val="100000"/>
                  </a:srgbClr>
                </a:solidFill>
                <a:latin typeface="Space Grotesk" pitchFamily="2" charset="77"/>
                <a:ea typeface="Space Grotesk Medium" pitchFamily="34" charset="-122"/>
                <a:cs typeface="Space Grotesk" pitchFamily="2" charset="77"/>
              </a:rPr>
              <a:t> de </a:t>
            </a:r>
            <a:r>
              <a:rPr lang="en-US" sz="1100" dirty="0" err="1">
                <a:solidFill>
                  <a:srgbClr val="2B4B38">
                    <a:alpha val="100000"/>
                  </a:srgbClr>
                </a:solidFill>
                <a:latin typeface="Space Grotesk" pitchFamily="2" charset="77"/>
                <a:ea typeface="Space Grotesk Medium" pitchFamily="34" charset="-122"/>
                <a:cs typeface="Space Grotesk" pitchFamily="2" charset="77"/>
              </a:rPr>
              <a:t>groupe</a:t>
            </a:r>
            <a:r>
              <a:rPr lang="en-US" sz="1100" dirty="0">
                <a:solidFill>
                  <a:srgbClr val="2B4B38">
                    <a:alpha val="100000"/>
                  </a:srgbClr>
                </a:solidFill>
                <a:latin typeface="Space Grotesk" pitchFamily="2" charset="77"/>
                <a:ea typeface="Space Grotesk Medium" pitchFamily="34" charset="-122"/>
                <a:cs typeface="Space Grotesk" pitchFamily="2" charset="77"/>
              </a:rPr>
              <a:t> possible</a:t>
            </a:r>
          </a:p>
        </p:txBody>
      </p:sp>
      <p:sp>
        <p:nvSpPr>
          <p:cNvPr id="16" name="Text 2">
            <a:extLst>
              <a:ext uri="{FF2B5EF4-FFF2-40B4-BE49-F238E27FC236}">
                <a16:creationId xmlns:a16="http://schemas.microsoft.com/office/drawing/2014/main" id="{04186907-BA7A-0638-C30C-873DCAB476A0}"/>
              </a:ext>
            </a:extLst>
          </p:cNvPr>
          <p:cNvSpPr/>
          <p:nvPr/>
        </p:nvSpPr>
        <p:spPr>
          <a:xfrm>
            <a:off x="0" y="7972238"/>
            <a:ext cx="7553325" cy="1549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dirty="0" err="1">
                <a:solidFill>
                  <a:srgbClr val="2B4B38">
                    <a:alpha val="100000"/>
                  </a:srgbClr>
                </a:solidFill>
                <a:latin typeface="Space Grotesk" pitchFamily="2" charset="77"/>
                <a:ea typeface="Space Grotesk Medium" pitchFamily="34" charset="-122"/>
                <a:cs typeface="Space Grotesk" pitchFamily="2" charset="77"/>
              </a:rPr>
              <a:t>Réservations</a:t>
            </a:r>
            <a:r>
              <a:rPr lang="en-US" sz="1100" dirty="0">
                <a:solidFill>
                  <a:srgbClr val="2B4B38">
                    <a:alpha val="100000"/>
                  </a:srgbClr>
                </a:solidFill>
                <a:latin typeface="Space Grotesk" pitchFamily="2" charset="77"/>
                <a:ea typeface="Space Grotesk Medium" pitchFamily="34" charset="-122"/>
                <a:cs typeface="Space Grotesk" pitchFamily="2" charset="77"/>
              </a:rPr>
              <a:t> au 06 08 84 08 00 | 05 59 25 60 13</a:t>
            </a:r>
          </a:p>
        </p:txBody>
      </p:sp>
    </p:spTree>
    <p:extLst>
      <p:ext uri="{BB962C8B-B14F-4D97-AF65-F5344CB8AC3E}">
        <p14:creationId xmlns:p14="http://schemas.microsoft.com/office/powerpoint/2010/main" val="1567065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 17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698" y="5725911"/>
            <a:ext cx="1048187" cy="1260968"/>
          </a:xfrm>
          <a:prstGeom prst="rect">
            <a:avLst/>
          </a:prstGeom>
        </p:spPr>
      </p:pic>
      <p:pic>
        <p:nvPicPr>
          <p:cNvPr id="9" name="Image 7" descr="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498" y="7220277"/>
            <a:ext cx="7552944" cy="3465782"/>
          </a:xfrm>
          <a:prstGeom prst="rect">
            <a:avLst/>
          </a:prstGeom>
        </p:spPr>
      </p:pic>
      <p:pic>
        <p:nvPicPr>
          <p:cNvPr id="2" name="Image 0" descr="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045" y="330075"/>
            <a:ext cx="596619" cy="596673"/>
          </a:xfrm>
          <a:prstGeom prst="rect">
            <a:avLst/>
          </a:prstGeom>
        </p:spPr>
      </p:pic>
      <p:pic>
        <p:nvPicPr>
          <p:cNvPr id="3" name="Image 1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0382" y="350448"/>
            <a:ext cx="555911" cy="555962"/>
          </a:xfrm>
          <a:prstGeom prst="rect">
            <a:avLst/>
          </a:prstGeom>
        </p:spPr>
      </p:pic>
      <p:pic>
        <p:nvPicPr>
          <p:cNvPr id="4" name="Image 2" descr=" 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5860" y="508931"/>
            <a:ext cx="125476" cy="139430"/>
          </a:xfrm>
          <a:prstGeom prst="rect">
            <a:avLst/>
          </a:prstGeom>
        </p:spPr>
      </p:pic>
      <p:pic>
        <p:nvPicPr>
          <p:cNvPr id="5" name="Image 3" descr=" 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4769" y="508390"/>
            <a:ext cx="55767" cy="252024"/>
          </a:xfrm>
          <a:prstGeom prst="rect">
            <a:avLst/>
          </a:prstGeom>
        </p:spPr>
      </p:pic>
      <p:pic>
        <p:nvPicPr>
          <p:cNvPr id="6" name="Image 4" descr=" 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6740" y="665350"/>
            <a:ext cx="124630" cy="22336"/>
          </a:xfrm>
          <a:prstGeom prst="rect">
            <a:avLst/>
          </a:prstGeom>
        </p:spPr>
      </p:pic>
      <p:pic>
        <p:nvPicPr>
          <p:cNvPr id="7" name="Image 5" descr=" 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51584" y="496477"/>
            <a:ext cx="169298" cy="264004"/>
          </a:xfrm>
          <a:prstGeom prst="rect">
            <a:avLst/>
          </a:prstGeom>
        </p:spPr>
      </p:pic>
      <p:pic>
        <p:nvPicPr>
          <p:cNvPr id="8" name="Image 6" descr=" 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18654" y="820787"/>
            <a:ext cx="130146" cy="105946"/>
          </a:xfrm>
          <a:prstGeom prst="rect">
            <a:avLst/>
          </a:prstGeom>
        </p:spPr>
      </p:pic>
      <p:sp>
        <p:nvSpPr>
          <p:cNvPr id="10" name="Shape 0"/>
          <p:cNvSpPr/>
          <p:nvPr/>
        </p:nvSpPr>
        <p:spPr>
          <a:xfrm>
            <a:off x="317351" y="2107399"/>
            <a:ext cx="3998617" cy="2018533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pic>
        <p:nvPicPr>
          <p:cNvPr id="11" name="Image 8" descr=" 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7351" y="2107399"/>
            <a:ext cx="952052" cy="380855"/>
          </a:xfrm>
          <a:prstGeom prst="rect">
            <a:avLst/>
          </a:prstGeom>
        </p:spPr>
      </p:pic>
      <p:sp>
        <p:nvSpPr>
          <p:cNvPr id="12" name="Text 1"/>
          <p:cNvSpPr/>
          <p:nvPr/>
        </p:nvSpPr>
        <p:spPr>
          <a:xfrm>
            <a:off x="305374" y="1689649"/>
            <a:ext cx="1161877" cy="4739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89A894">
                    <a:alpha val="100000"/>
                  </a:srgbClr>
                </a:solidFill>
                <a:latin typeface="DM Serif Display Regular" pitchFamily="34" charset="0"/>
                <a:ea typeface="DM Serif Display Regular" pitchFamily="34" charset="-122"/>
                <a:cs typeface="DM Serif Display Regular" pitchFamily="34" charset="-120"/>
              </a:rPr>
              <a:t>Entrées</a:t>
            </a:r>
            <a:endParaRPr lang="en-US" sz="2400" dirty="0"/>
          </a:p>
        </p:txBody>
      </p:sp>
      <p:sp>
        <p:nvSpPr>
          <p:cNvPr id="13" name="Shape 2"/>
          <p:cNvSpPr/>
          <p:nvPr/>
        </p:nvSpPr>
        <p:spPr>
          <a:xfrm>
            <a:off x="317351" y="2691377"/>
            <a:ext cx="3998617" cy="1434555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4" name="Shape 3"/>
          <p:cNvSpPr/>
          <p:nvPr/>
        </p:nvSpPr>
        <p:spPr>
          <a:xfrm>
            <a:off x="317351" y="2691377"/>
            <a:ext cx="3998617" cy="710930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5" name="Shape 4"/>
          <p:cNvSpPr/>
          <p:nvPr/>
        </p:nvSpPr>
        <p:spPr>
          <a:xfrm>
            <a:off x="317351" y="2691377"/>
            <a:ext cx="3998617" cy="304684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6" name="Shape 5"/>
          <p:cNvSpPr/>
          <p:nvPr/>
        </p:nvSpPr>
        <p:spPr>
          <a:xfrm>
            <a:off x="317351" y="2691377"/>
            <a:ext cx="3998617" cy="304684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21" name="Text 10"/>
          <p:cNvSpPr/>
          <p:nvPr/>
        </p:nvSpPr>
        <p:spPr>
          <a:xfrm>
            <a:off x="4288728" y="2051177"/>
            <a:ext cx="165022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9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22" name="Shape 11"/>
          <p:cNvSpPr/>
          <p:nvPr/>
        </p:nvSpPr>
        <p:spPr>
          <a:xfrm>
            <a:off x="317351" y="3097622"/>
            <a:ext cx="3998617" cy="304684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23" name="Shape 12"/>
          <p:cNvSpPr/>
          <p:nvPr/>
        </p:nvSpPr>
        <p:spPr>
          <a:xfrm>
            <a:off x="317351" y="3097622"/>
            <a:ext cx="3998617" cy="304684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24" name="Shape 13"/>
          <p:cNvSpPr/>
          <p:nvPr/>
        </p:nvSpPr>
        <p:spPr>
          <a:xfrm>
            <a:off x="317351" y="3097622"/>
            <a:ext cx="3998617" cy="304684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25" name="Shape 14"/>
          <p:cNvSpPr/>
          <p:nvPr/>
        </p:nvSpPr>
        <p:spPr>
          <a:xfrm>
            <a:off x="317351" y="3097622"/>
            <a:ext cx="3846289" cy="304684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26" name="Text 15"/>
          <p:cNvSpPr/>
          <p:nvPr/>
        </p:nvSpPr>
        <p:spPr>
          <a:xfrm>
            <a:off x="310655" y="2411273"/>
            <a:ext cx="2754603" cy="2581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Les Alcachofas con Jamón</a:t>
            </a:r>
            <a:endParaRPr lang="en-US" sz="1050" dirty="0">
              <a:latin typeface="Space Grotesk regular"/>
            </a:endParaRPr>
          </a:p>
        </p:txBody>
      </p:sp>
      <p:sp>
        <p:nvSpPr>
          <p:cNvPr id="27" name="Text 16"/>
          <p:cNvSpPr/>
          <p:nvPr/>
        </p:nvSpPr>
        <p:spPr>
          <a:xfrm>
            <a:off x="326423" y="2539120"/>
            <a:ext cx="2750372" cy="1735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800" dirty="0">
                <a:solidFill>
                  <a:schemeClr val="accent6">
                    <a:lumMod val="75000"/>
                  </a:scheme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Petits artichauts sautés au jambon</a:t>
            </a:r>
            <a:endParaRPr lang="en-US" sz="800" dirty="0">
              <a:solidFill>
                <a:schemeClr val="accent6">
                  <a:lumMod val="75000"/>
                </a:schemeClr>
              </a:solidFill>
              <a:latin typeface="Space Grotesk regular"/>
            </a:endParaRPr>
          </a:p>
        </p:txBody>
      </p:sp>
      <p:sp>
        <p:nvSpPr>
          <p:cNvPr id="28" name="Text 17"/>
          <p:cNvSpPr/>
          <p:nvPr/>
        </p:nvSpPr>
        <p:spPr>
          <a:xfrm>
            <a:off x="4300833" y="2775854"/>
            <a:ext cx="165022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14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29" name="Shape 18"/>
          <p:cNvSpPr/>
          <p:nvPr/>
        </p:nvSpPr>
        <p:spPr>
          <a:xfrm>
            <a:off x="317351" y="3503868"/>
            <a:ext cx="3998617" cy="622063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30" name="Shape 19"/>
          <p:cNvSpPr/>
          <p:nvPr/>
        </p:nvSpPr>
        <p:spPr>
          <a:xfrm>
            <a:off x="317351" y="3503868"/>
            <a:ext cx="3998617" cy="139647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32" name="Text 21"/>
          <p:cNvSpPr/>
          <p:nvPr/>
        </p:nvSpPr>
        <p:spPr>
          <a:xfrm>
            <a:off x="4332777" y="3404557"/>
            <a:ext cx="127678" cy="3448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cs typeface="Space Grotesk Medium" pitchFamily="2" charset="77"/>
              </a:rPr>
              <a:t>8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33" name="Shape 22"/>
          <p:cNvSpPr/>
          <p:nvPr/>
        </p:nvSpPr>
        <p:spPr>
          <a:xfrm>
            <a:off x="317351" y="3716507"/>
            <a:ext cx="3998617" cy="139647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34" name="Text 23"/>
          <p:cNvSpPr/>
          <p:nvPr/>
        </p:nvSpPr>
        <p:spPr>
          <a:xfrm>
            <a:off x="314174" y="3819764"/>
            <a:ext cx="3981314" cy="2877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La Planche de </a:t>
            </a:r>
            <a:r>
              <a:rPr lang="en-US" sz="1050" dirty="0" err="1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salaisons</a:t>
            </a: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 - Lomo </a:t>
            </a:r>
            <a:r>
              <a:rPr lang="en-US" sz="1050" dirty="0" err="1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séché</a:t>
            </a: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, Cecina de boeuf, Jambon Manex de la Ferme </a:t>
            </a:r>
            <a:r>
              <a:rPr lang="en-US" sz="1050" dirty="0" err="1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Bellarea</a:t>
            </a: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, Boudin du Pays Basque</a:t>
            </a:r>
            <a:endParaRPr lang="en-US" sz="1050" dirty="0">
              <a:latin typeface="Space Grotesk regular"/>
            </a:endParaRPr>
          </a:p>
        </p:txBody>
      </p:sp>
      <p:sp>
        <p:nvSpPr>
          <p:cNvPr id="35" name="Text 24"/>
          <p:cNvSpPr/>
          <p:nvPr/>
        </p:nvSpPr>
        <p:spPr>
          <a:xfrm>
            <a:off x="4258893" y="3795772"/>
            <a:ext cx="202225" cy="208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cs typeface="Space Grotesk Medium" pitchFamily="2" charset="77"/>
              </a:rPr>
              <a:t>18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36" name="Shape 25"/>
          <p:cNvSpPr/>
          <p:nvPr/>
        </p:nvSpPr>
        <p:spPr>
          <a:xfrm>
            <a:off x="317351" y="3934189"/>
            <a:ext cx="3998617" cy="139647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38" name="Text 27"/>
          <p:cNvSpPr/>
          <p:nvPr/>
        </p:nvSpPr>
        <p:spPr>
          <a:xfrm>
            <a:off x="4288728" y="2389671"/>
            <a:ext cx="165022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12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39" name="Text 28"/>
          <p:cNvSpPr/>
          <p:nvPr/>
        </p:nvSpPr>
        <p:spPr>
          <a:xfrm>
            <a:off x="352051" y="941474"/>
            <a:ext cx="3038817" cy="10410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800" dirty="0">
                <a:solidFill>
                  <a:srgbClr val="2B4B38">
                    <a:alpha val="100000"/>
                  </a:srgbClr>
                </a:solidFill>
                <a:latin typeface="DM Serif Display Regular" pitchFamily="34" charset="0"/>
                <a:ea typeface="DM Serif Display Regular" pitchFamily="34" charset="-122"/>
                <a:cs typeface="DM Serif Display Regular" pitchFamily="34" charset="-120"/>
              </a:rPr>
              <a:t>LA CARTE</a:t>
            </a:r>
            <a:endParaRPr lang="en-US" sz="4800" dirty="0"/>
          </a:p>
        </p:txBody>
      </p:sp>
      <p:sp>
        <p:nvSpPr>
          <p:cNvPr id="40" name="Shape 29"/>
          <p:cNvSpPr/>
          <p:nvPr/>
        </p:nvSpPr>
        <p:spPr>
          <a:xfrm>
            <a:off x="317351" y="4405225"/>
            <a:ext cx="3998617" cy="2869109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pic>
        <p:nvPicPr>
          <p:cNvPr id="41" name="Image 9" descr=" 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7351" y="4405225"/>
            <a:ext cx="952052" cy="380855"/>
          </a:xfrm>
          <a:prstGeom prst="rect">
            <a:avLst/>
          </a:prstGeom>
        </p:spPr>
      </p:pic>
      <p:sp>
        <p:nvSpPr>
          <p:cNvPr id="42" name="Text 30"/>
          <p:cNvSpPr/>
          <p:nvPr/>
        </p:nvSpPr>
        <p:spPr>
          <a:xfrm>
            <a:off x="299963" y="4217935"/>
            <a:ext cx="702403" cy="4739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89A894">
                    <a:alpha val="100000"/>
                  </a:srgbClr>
                </a:solidFill>
                <a:latin typeface="DM Serif Display Regular" pitchFamily="34" charset="0"/>
                <a:ea typeface="DM Serif Display Regular" pitchFamily="34" charset="-122"/>
                <a:cs typeface="DM Serif Display Regular" pitchFamily="34" charset="-120"/>
              </a:rPr>
              <a:t>Plats</a:t>
            </a:r>
            <a:endParaRPr lang="en-US" sz="2400" dirty="0"/>
          </a:p>
        </p:txBody>
      </p:sp>
      <p:sp>
        <p:nvSpPr>
          <p:cNvPr id="43" name="Shape 31"/>
          <p:cNvSpPr/>
          <p:nvPr/>
        </p:nvSpPr>
        <p:spPr>
          <a:xfrm>
            <a:off x="317351" y="4989203"/>
            <a:ext cx="3998617" cy="2285131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44" name="Shape 32"/>
          <p:cNvSpPr/>
          <p:nvPr/>
        </p:nvSpPr>
        <p:spPr>
          <a:xfrm>
            <a:off x="317351" y="4989203"/>
            <a:ext cx="3998617" cy="355465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45" name="Text 33"/>
          <p:cNvSpPr/>
          <p:nvPr/>
        </p:nvSpPr>
        <p:spPr>
          <a:xfrm>
            <a:off x="309079" y="5462392"/>
            <a:ext cx="4527665" cy="393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200"/>
              </a:lnSpc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Le Tartare de boeuf </a:t>
            </a:r>
            <a:r>
              <a:rPr lang="en-US" sz="1050" dirty="0" err="1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Axuria</a:t>
            </a: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, coupé au couteau, </a:t>
            </a:r>
          </a:p>
          <a:p>
            <a:pPr marL="0" indent="0" algn="l">
              <a:lnSpc>
                <a:spcPts val="1200"/>
              </a:lnSpc>
              <a:buNone/>
            </a:pPr>
            <a:r>
              <a:rPr lang="en-US" sz="1050" dirty="0" err="1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assaisonné</a:t>
            </a: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 par </a:t>
            </a:r>
            <a:r>
              <a:rPr lang="en-US" sz="1050" dirty="0" err="1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nos</a:t>
            </a: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 </a:t>
            </a:r>
            <a:r>
              <a:rPr lang="en-US" sz="1050" dirty="0" err="1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soins</a:t>
            </a: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 et Patataks</a:t>
            </a:r>
            <a:endParaRPr lang="en-US" sz="1050" dirty="0">
              <a:latin typeface="Space Grotesk regular"/>
            </a:endParaRPr>
          </a:p>
        </p:txBody>
      </p:sp>
      <p:sp>
        <p:nvSpPr>
          <p:cNvPr id="47" name="Shape 35"/>
          <p:cNvSpPr/>
          <p:nvPr/>
        </p:nvSpPr>
        <p:spPr>
          <a:xfrm>
            <a:off x="317351" y="5446229"/>
            <a:ext cx="3998617" cy="177732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48" name="Text 36"/>
          <p:cNvSpPr/>
          <p:nvPr/>
        </p:nvSpPr>
        <p:spPr>
          <a:xfrm>
            <a:off x="310655" y="4596815"/>
            <a:ext cx="3380833" cy="154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La Côte de </a:t>
            </a:r>
            <a:r>
              <a:rPr lang="en-US" sz="1050" dirty="0" err="1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Bœuf</a:t>
            </a: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 à </a:t>
            </a:r>
            <a:r>
              <a:rPr lang="en-US" sz="1050" dirty="0" err="1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partager</a:t>
            </a: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 </a:t>
            </a:r>
            <a:r>
              <a:rPr lang="en-US" sz="1050" dirty="0" err="1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ou</a:t>
            </a: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 pas </a:t>
            </a:r>
          </a:p>
          <a:p>
            <a:pPr marL="0" indent="0" algn="l">
              <a:lnSpc>
                <a:spcPts val="1200"/>
              </a:lnSpc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et </a:t>
            </a:r>
            <a:r>
              <a:rPr lang="en-US" sz="1050" dirty="0" err="1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ses</a:t>
            </a: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 </a:t>
            </a:r>
            <a:r>
              <a:rPr lang="en-US" sz="1050" dirty="0" err="1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Patataks</a:t>
            </a:r>
            <a:endParaRPr lang="en-US" sz="1050" dirty="0">
              <a:latin typeface="Space Grotesk regular"/>
            </a:endParaRPr>
          </a:p>
        </p:txBody>
      </p:sp>
      <p:sp>
        <p:nvSpPr>
          <p:cNvPr id="49" name="Text 37"/>
          <p:cNvSpPr/>
          <p:nvPr/>
        </p:nvSpPr>
        <p:spPr>
          <a:xfrm>
            <a:off x="3119034" y="4591605"/>
            <a:ext cx="1332872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60€/kg, 2 pers.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50" name="Shape 38"/>
          <p:cNvSpPr/>
          <p:nvPr/>
        </p:nvSpPr>
        <p:spPr>
          <a:xfrm>
            <a:off x="317351" y="5754799"/>
            <a:ext cx="3998617" cy="355465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51" name="Text 39"/>
          <p:cNvSpPr/>
          <p:nvPr/>
        </p:nvSpPr>
        <p:spPr>
          <a:xfrm>
            <a:off x="309079" y="5946954"/>
            <a:ext cx="3662202" cy="6396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Le Magret de canard IGP </a:t>
            </a:r>
            <a:r>
              <a:rPr lang="en-US" sz="1050" dirty="0" err="1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sud-ouest</a:t>
            </a: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, </a:t>
            </a:r>
          </a:p>
          <a:p>
            <a:pPr marL="0" indent="0" algn="l">
              <a:lnSpc>
                <a:spcPts val="1200"/>
              </a:lnSpc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sauce à la cerise et Purée de pomme de terre </a:t>
            </a:r>
            <a:r>
              <a:rPr lang="en-US" sz="1050" dirty="0" err="1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maison</a:t>
            </a:r>
            <a:endParaRPr lang="en-US" sz="1050" dirty="0">
              <a:solidFill>
                <a:srgbClr val="2B4B38">
                  <a:alpha val="100000"/>
                </a:srgbClr>
              </a:solidFill>
              <a:latin typeface="Space Grotesk regular"/>
              <a:ea typeface="Space Grotesk Light" pitchFamily="34" charset="-122"/>
              <a:cs typeface="Space Grotesk Light" pitchFamily="34" charset="-120"/>
            </a:endParaRPr>
          </a:p>
        </p:txBody>
      </p:sp>
      <p:sp>
        <p:nvSpPr>
          <p:cNvPr id="52" name="Text 40"/>
          <p:cNvSpPr/>
          <p:nvPr/>
        </p:nvSpPr>
        <p:spPr>
          <a:xfrm>
            <a:off x="4264446" y="5465670"/>
            <a:ext cx="208636" cy="1444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18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53" name="Shape 41"/>
          <p:cNvSpPr/>
          <p:nvPr/>
        </p:nvSpPr>
        <p:spPr>
          <a:xfrm>
            <a:off x="573759" y="6142483"/>
            <a:ext cx="3998617" cy="424334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54" name="Text 42"/>
          <p:cNvSpPr/>
          <p:nvPr/>
        </p:nvSpPr>
        <p:spPr>
          <a:xfrm>
            <a:off x="305374" y="6847377"/>
            <a:ext cx="3500242" cy="2066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200"/>
              </a:lnSpc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Le Poisson de la </a:t>
            </a:r>
            <a:r>
              <a:rPr lang="en-US" sz="1050" dirty="0" err="1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Criée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Space Grotesk regular"/>
                <a:ea typeface="Space Grotesk Light" pitchFamily="34" charset="-122"/>
                <a:cs typeface="+mn-cs"/>
              </a:rPr>
              <a:t>  </a:t>
            </a:r>
          </a:p>
          <a:p>
            <a:pPr>
              <a:lnSpc>
                <a:spcPts val="1200"/>
              </a:lnSpc>
            </a:pPr>
            <a:r>
              <a:rPr lang="en-US" sz="800" dirty="0">
                <a:solidFill>
                  <a:schemeClr val="accent6">
                    <a:lumMod val="75000"/>
                  </a:schemeClr>
                </a:solidFill>
                <a:latin typeface="Space Grotesk regular"/>
                <a:ea typeface="Space Grotesk Light" pitchFamily="34" charset="-122"/>
              </a:rPr>
              <a:t>Consulter </a:t>
            </a:r>
            <a:r>
              <a:rPr lang="en-US" sz="800" dirty="0" err="1">
                <a:solidFill>
                  <a:schemeClr val="accent6">
                    <a:lumMod val="75000"/>
                  </a:schemeClr>
                </a:solidFill>
                <a:latin typeface="Space Grotesk regular"/>
                <a:ea typeface="Space Grotesk Light" pitchFamily="34" charset="-122"/>
              </a:rPr>
              <a:t>l’ardoise</a:t>
            </a:r>
            <a:endParaRPr lang="en-US" sz="800" dirty="0">
              <a:solidFill>
                <a:schemeClr val="accent6">
                  <a:lumMod val="75000"/>
                </a:schemeClr>
              </a:solidFill>
              <a:latin typeface="Space Grotesk regular"/>
            </a:endParaRPr>
          </a:p>
        </p:txBody>
      </p:sp>
      <p:sp>
        <p:nvSpPr>
          <p:cNvPr id="56" name="Shape 44"/>
          <p:cNvSpPr/>
          <p:nvPr/>
        </p:nvSpPr>
        <p:spPr>
          <a:xfrm>
            <a:off x="318719" y="6680933"/>
            <a:ext cx="3998617" cy="355465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57" name="Text 45"/>
          <p:cNvSpPr/>
          <p:nvPr/>
        </p:nvSpPr>
        <p:spPr>
          <a:xfrm>
            <a:off x="305176" y="6379412"/>
            <a:ext cx="3945205" cy="393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La Truite de Banka sauce au Bleu des Basques </a:t>
            </a:r>
          </a:p>
          <a:p>
            <a:pPr marL="0" indent="0" algn="l">
              <a:lnSpc>
                <a:spcPts val="1200"/>
              </a:lnSpc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et Risotto </a:t>
            </a:r>
            <a:r>
              <a:rPr lang="en-US" sz="1050" dirty="0" err="1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crémeux</a:t>
            </a:r>
            <a:endParaRPr lang="en-US" sz="1050" dirty="0">
              <a:latin typeface="Space Grotesk regular"/>
            </a:endParaRPr>
          </a:p>
        </p:txBody>
      </p:sp>
      <p:sp>
        <p:nvSpPr>
          <p:cNvPr id="59" name="Shape 47"/>
          <p:cNvSpPr/>
          <p:nvPr/>
        </p:nvSpPr>
        <p:spPr>
          <a:xfrm>
            <a:off x="334739" y="7090647"/>
            <a:ext cx="3998617" cy="177732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60" name="Text 48"/>
          <p:cNvSpPr/>
          <p:nvPr/>
        </p:nvSpPr>
        <p:spPr>
          <a:xfrm>
            <a:off x="309079" y="5040698"/>
            <a:ext cx="3965540" cy="3433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Le Ris de </a:t>
            </a:r>
            <a:r>
              <a:rPr lang="en-US" sz="1050" dirty="0" err="1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Veau</a:t>
            </a: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, crème de cèpes, </a:t>
            </a:r>
          </a:p>
          <a:p>
            <a:pPr marL="0" indent="0" algn="l">
              <a:lnSpc>
                <a:spcPts val="1200"/>
              </a:lnSpc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et Purée de pomme de terre maison</a:t>
            </a:r>
            <a:endParaRPr lang="en-US" sz="1050" dirty="0">
              <a:latin typeface="Space Grotesk regular"/>
            </a:endParaRPr>
          </a:p>
        </p:txBody>
      </p:sp>
      <p:sp>
        <p:nvSpPr>
          <p:cNvPr id="61" name="Text 49"/>
          <p:cNvSpPr/>
          <p:nvPr/>
        </p:nvSpPr>
        <p:spPr>
          <a:xfrm>
            <a:off x="3926541" y="5048326"/>
            <a:ext cx="571231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29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62" name="Shape 50"/>
          <p:cNvSpPr/>
          <p:nvPr/>
        </p:nvSpPr>
        <p:spPr>
          <a:xfrm>
            <a:off x="4709483" y="6004817"/>
            <a:ext cx="2526111" cy="1269517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pic>
        <p:nvPicPr>
          <p:cNvPr id="63" name="Image 10" descr=" 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09483" y="6004817"/>
            <a:ext cx="952052" cy="380855"/>
          </a:xfrm>
          <a:prstGeom prst="rect">
            <a:avLst/>
          </a:prstGeom>
        </p:spPr>
      </p:pic>
      <p:sp>
        <p:nvSpPr>
          <p:cNvPr id="65" name="Shape 52"/>
          <p:cNvSpPr/>
          <p:nvPr/>
        </p:nvSpPr>
        <p:spPr>
          <a:xfrm>
            <a:off x="4709483" y="6588795"/>
            <a:ext cx="2526111" cy="685539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66" name="Shape 53"/>
          <p:cNvSpPr/>
          <p:nvPr/>
        </p:nvSpPr>
        <p:spPr>
          <a:xfrm>
            <a:off x="4766119" y="6622798"/>
            <a:ext cx="2462641" cy="279294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67" name="Text 54"/>
          <p:cNvSpPr/>
          <p:nvPr/>
        </p:nvSpPr>
        <p:spPr>
          <a:xfrm>
            <a:off x="309079" y="8198529"/>
            <a:ext cx="3219274" cy="285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050" dirty="0" err="1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L’Ardi</a:t>
            </a: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 </a:t>
            </a:r>
            <a:r>
              <a:rPr lang="en-US" sz="1050" dirty="0" err="1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Gasna</a:t>
            </a: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 au lait cru et pâte de </a:t>
            </a:r>
            <a:r>
              <a:rPr lang="en-US" sz="1050" dirty="0" err="1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coing</a:t>
            </a: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*</a:t>
            </a:r>
            <a:endParaRPr lang="en-US" sz="1050" dirty="0">
              <a:latin typeface="Space Grotesk regular"/>
            </a:endParaRPr>
          </a:p>
        </p:txBody>
      </p:sp>
      <p:sp>
        <p:nvSpPr>
          <p:cNvPr id="69" name="Shape 56"/>
          <p:cNvSpPr/>
          <p:nvPr/>
        </p:nvSpPr>
        <p:spPr>
          <a:xfrm>
            <a:off x="4709483" y="6969650"/>
            <a:ext cx="2526111" cy="304684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70" name="Shape 57"/>
          <p:cNvSpPr/>
          <p:nvPr/>
        </p:nvSpPr>
        <p:spPr>
          <a:xfrm>
            <a:off x="4709483" y="6969650"/>
            <a:ext cx="2170678" cy="304684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74" name="Shape 61"/>
          <p:cNvSpPr/>
          <p:nvPr/>
        </p:nvSpPr>
        <p:spPr>
          <a:xfrm>
            <a:off x="4709483" y="7579019"/>
            <a:ext cx="2526111" cy="1929666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pic>
        <p:nvPicPr>
          <p:cNvPr id="75" name="Image 11" descr=" 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09483" y="7579019"/>
            <a:ext cx="952052" cy="380855"/>
          </a:xfrm>
          <a:prstGeom prst="rect">
            <a:avLst/>
          </a:prstGeom>
        </p:spPr>
      </p:pic>
      <p:sp>
        <p:nvSpPr>
          <p:cNvPr id="76" name="Text 62"/>
          <p:cNvSpPr/>
          <p:nvPr/>
        </p:nvSpPr>
        <p:spPr>
          <a:xfrm>
            <a:off x="4879718" y="7760108"/>
            <a:ext cx="2526111" cy="4951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89A894">
                    <a:alpha val="100000"/>
                  </a:srgbClr>
                </a:solidFill>
                <a:latin typeface="DM Serif Display Regular" pitchFamily="34" charset="0"/>
                <a:ea typeface="DM Serif Display Regular" pitchFamily="34" charset="-122"/>
                <a:cs typeface="DM Serif Display Regular" pitchFamily="34" charset="-120"/>
              </a:rPr>
              <a:t>Desserts Glacés</a:t>
            </a:r>
            <a:endParaRPr lang="en-US" sz="2400" dirty="0"/>
          </a:p>
        </p:txBody>
      </p:sp>
      <p:sp>
        <p:nvSpPr>
          <p:cNvPr id="77" name="Shape 63"/>
          <p:cNvSpPr/>
          <p:nvPr/>
        </p:nvSpPr>
        <p:spPr>
          <a:xfrm>
            <a:off x="4709483" y="8162996"/>
            <a:ext cx="2526111" cy="1345688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78" name="Shape 64"/>
          <p:cNvSpPr/>
          <p:nvPr/>
        </p:nvSpPr>
        <p:spPr>
          <a:xfrm>
            <a:off x="4709483" y="8162996"/>
            <a:ext cx="2526111" cy="304684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79" name="Shape 65"/>
          <p:cNvSpPr/>
          <p:nvPr/>
        </p:nvSpPr>
        <p:spPr>
          <a:xfrm>
            <a:off x="4709483" y="8162996"/>
            <a:ext cx="2170678" cy="304684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80" name="Text 66"/>
          <p:cNvSpPr/>
          <p:nvPr/>
        </p:nvSpPr>
        <p:spPr>
          <a:xfrm>
            <a:off x="4889045" y="8358629"/>
            <a:ext cx="2196066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La Colonel</a:t>
            </a:r>
            <a:endParaRPr lang="en-US" sz="1050" dirty="0">
              <a:latin typeface="Space Grotesk regular"/>
            </a:endParaRPr>
          </a:p>
        </p:txBody>
      </p:sp>
      <p:sp>
        <p:nvSpPr>
          <p:cNvPr id="81" name="Text 67"/>
          <p:cNvSpPr/>
          <p:nvPr/>
        </p:nvSpPr>
        <p:spPr>
          <a:xfrm>
            <a:off x="4883182" y="8521452"/>
            <a:ext cx="1950648" cy="2485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chemeClr val="accent6">
                    <a:lumMod val="75000"/>
                  </a:scheme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Boules sorbet citron vert </a:t>
            </a:r>
          </a:p>
          <a:p>
            <a:pPr marL="0" indent="0" algn="l">
              <a:buNone/>
            </a:pPr>
            <a:r>
              <a:rPr lang="en-US" sz="900" dirty="0">
                <a:solidFill>
                  <a:schemeClr val="accent6">
                    <a:lumMod val="75000"/>
                  </a:scheme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et Vodka Zubrowska</a:t>
            </a:r>
            <a:endParaRPr lang="en-US" sz="900" dirty="0">
              <a:solidFill>
                <a:schemeClr val="accent6">
                  <a:lumMod val="75000"/>
                </a:schemeClr>
              </a:solidFill>
              <a:latin typeface="Space Grotesk regular"/>
            </a:endParaRPr>
          </a:p>
        </p:txBody>
      </p:sp>
      <p:sp>
        <p:nvSpPr>
          <p:cNvPr id="82" name="Text 68"/>
          <p:cNvSpPr/>
          <p:nvPr/>
        </p:nvSpPr>
        <p:spPr>
          <a:xfrm>
            <a:off x="6699958" y="8327572"/>
            <a:ext cx="311086" cy="187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9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83" name="Shape 69"/>
          <p:cNvSpPr/>
          <p:nvPr/>
        </p:nvSpPr>
        <p:spPr>
          <a:xfrm>
            <a:off x="4709483" y="8569242"/>
            <a:ext cx="2526111" cy="418941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84" name="Shape 70"/>
          <p:cNvSpPr/>
          <p:nvPr/>
        </p:nvSpPr>
        <p:spPr>
          <a:xfrm>
            <a:off x="4709483" y="8569242"/>
            <a:ext cx="2170678" cy="418941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85" name="Text 71"/>
          <p:cNvSpPr/>
          <p:nvPr/>
        </p:nvSpPr>
        <p:spPr>
          <a:xfrm>
            <a:off x="4889045" y="9048672"/>
            <a:ext cx="2196066" cy="161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La Get</a:t>
            </a:r>
            <a:endParaRPr lang="en-US" sz="1050" dirty="0">
              <a:latin typeface="Space Grotesk regular"/>
            </a:endParaRPr>
          </a:p>
        </p:txBody>
      </p:sp>
      <p:sp>
        <p:nvSpPr>
          <p:cNvPr id="86" name="Text 72"/>
          <p:cNvSpPr/>
          <p:nvPr/>
        </p:nvSpPr>
        <p:spPr>
          <a:xfrm>
            <a:off x="4889045" y="9202551"/>
            <a:ext cx="1677696" cy="210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chemeClr val="accent6">
                    <a:lumMod val="75000"/>
                  </a:scheme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Boules sorbet Get 27</a:t>
            </a:r>
          </a:p>
          <a:p>
            <a:pPr marL="0" indent="0" algn="l">
              <a:buNone/>
            </a:pPr>
            <a:r>
              <a:rPr lang="en-US" sz="900" dirty="0">
                <a:solidFill>
                  <a:schemeClr val="accent6">
                    <a:lumMod val="75000"/>
                  </a:scheme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et Get 27</a:t>
            </a:r>
            <a:endParaRPr lang="en-US" sz="900" dirty="0">
              <a:solidFill>
                <a:schemeClr val="accent6">
                  <a:lumMod val="75000"/>
                </a:schemeClr>
              </a:solidFill>
              <a:latin typeface="Space Grotesk regular"/>
            </a:endParaRPr>
          </a:p>
        </p:txBody>
      </p:sp>
      <p:sp>
        <p:nvSpPr>
          <p:cNvPr id="87" name="Text 73"/>
          <p:cNvSpPr/>
          <p:nvPr/>
        </p:nvSpPr>
        <p:spPr>
          <a:xfrm>
            <a:off x="6696184" y="9010389"/>
            <a:ext cx="317189" cy="1448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9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88" name="Shape 74"/>
          <p:cNvSpPr/>
          <p:nvPr/>
        </p:nvSpPr>
        <p:spPr>
          <a:xfrm>
            <a:off x="4709483" y="9089744"/>
            <a:ext cx="2526111" cy="418941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89" name="Shape 75"/>
          <p:cNvSpPr/>
          <p:nvPr/>
        </p:nvSpPr>
        <p:spPr>
          <a:xfrm>
            <a:off x="4709483" y="9089744"/>
            <a:ext cx="2170678" cy="418941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90" name="Text 76"/>
          <p:cNvSpPr/>
          <p:nvPr/>
        </p:nvSpPr>
        <p:spPr>
          <a:xfrm>
            <a:off x="4883182" y="9699763"/>
            <a:ext cx="2196066" cy="161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La Itxassou</a:t>
            </a:r>
            <a:endParaRPr lang="en-US" sz="1050" dirty="0">
              <a:latin typeface="Space Grotesk regular"/>
            </a:endParaRPr>
          </a:p>
        </p:txBody>
      </p:sp>
      <p:sp>
        <p:nvSpPr>
          <p:cNvPr id="91" name="Text 77"/>
          <p:cNvSpPr/>
          <p:nvPr/>
        </p:nvSpPr>
        <p:spPr>
          <a:xfrm>
            <a:off x="4889045" y="9858525"/>
            <a:ext cx="2085003" cy="2358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chemeClr val="accent6">
                    <a:lumMod val="75000"/>
                  </a:scheme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Boules de Glace Yaourt </a:t>
            </a:r>
            <a:r>
              <a:rPr lang="en-US" sz="900" dirty="0" err="1">
                <a:solidFill>
                  <a:schemeClr val="accent6">
                    <a:lumMod val="75000"/>
                  </a:scheme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maison</a:t>
            </a:r>
            <a:r>
              <a:rPr lang="en-US" sz="900" dirty="0">
                <a:solidFill>
                  <a:schemeClr val="accent6">
                    <a:lumMod val="75000"/>
                  </a:scheme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, </a:t>
            </a:r>
          </a:p>
          <a:p>
            <a:pPr marL="0" indent="0" algn="l">
              <a:buNone/>
            </a:pPr>
            <a:r>
              <a:rPr lang="en-US" sz="900" dirty="0">
                <a:solidFill>
                  <a:schemeClr val="accent6">
                    <a:lumMod val="75000"/>
                  </a:scheme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Confiture cerise noire et sablé</a:t>
            </a:r>
            <a:endParaRPr lang="en-US" sz="900" dirty="0">
              <a:solidFill>
                <a:schemeClr val="accent6">
                  <a:lumMod val="75000"/>
                </a:schemeClr>
              </a:solidFill>
              <a:latin typeface="Space Grotesk regular"/>
            </a:endParaRPr>
          </a:p>
        </p:txBody>
      </p:sp>
      <p:sp>
        <p:nvSpPr>
          <p:cNvPr id="92" name="Text 78"/>
          <p:cNvSpPr/>
          <p:nvPr/>
        </p:nvSpPr>
        <p:spPr>
          <a:xfrm>
            <a:off x="6715347" y="9680428"/>
            <a:ext cx="358747" cy="1398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cs typeface="Space Grotesk Medium" pitchFamily="2" charset="77"/>
              </a:rPr>
              <a:t>8,50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93" name="Shape 79"/>
          <p:cNvSpPr/>
          <p:nvPr/>
        </p:nvSpPr>
        <p:spPr>
          <a:xfrm>
            <a:off x="317351" y="7579019"/>
            <a:ext cx="3998617" cy="2412083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pic>
        <p:nvPicPr>
          <p:cNvPr id="94" name="Image 12" descr=" 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7351" y="7537089"/>
            <a:ext cx="952052" cy="380855"/>
          </a:xfrm>
          <a:prstGeom prst="rect">
            <a:avLst/>
          </a:prstGeom>
        </p:spPr>
      </p:pic>
      <p:sp>
        <p:nvSpPr>
          <p:cNvPr id="95" name="Text 80"/>
          <p:cNvSpPr/>
          <p:nvPr/>
        </p:nvSpPr>
        <p:spPr>
          <a:xfrm>
            <a:off x="305176" y="7754452"/>
            <a:ext cx="3314444" cy="4739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89A894">
                    <a:alpha val="100000"/>
                  </a:srgbClr>
                </a:solidFill>
                <a:latin typeface="DM Serif Display Regular" pitchFamily="34" charset="0"/>
                <a:ea typeface="DM Serif Display Regular" pitchFamily="34" charset="-122"/>
                <a:cs typeface="DM Serif Display Regular" pitchFamily="34" charset="-120"/>
              </a:rPr>
              <a:t>Desserts &amp; Fromage</a:t>
            </a:r>
            <a:endParaRPr lang="en-US" sz="2000" dirty="0"/>
          </a:p>
        </p:txBody>
      </p:sp>
      <p:sp>
        <p:nvSpPr>
          <p:cNvPr id="96" name="Shape 81"/>
          <p:cNvSpPr/>
          <p:nvPr/>
        </p:nvSpPr>
        <p:spPr>
          <a:xfrm>
            <a:off x="317351" y="8162996"/>
            <a:ext cx="3998617" cy="1828105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97" name="Shape 82"/>
          <p:cNvSpPr/>
          <p:nvPr/>
        </p:nvSpPr>
        <p:spPr>
          <a:xfrm>
            <a:off x="317351" y="8162996"/>
            <a:ext cx="3998617" cy="177732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98" name="Text 83"/>
          <p:cNvSpPr/>
          <p:nvPr/>
        </p:nvSpPr>
        <p:spPr>
          <a:xfrm>
            <a:off x="314174" y="8648420"/>
            <a:ext cx="3311267" cy="2522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Le </a:t>
            </a:r>
            <a:r>
              <a:rPr lang="en-US" sz="1050" dirty="0" err="1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Turon</a:t>
            </a: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 Glacé, Coulis de Poire à la </a:t>
            </a:r>
            <a:r>
              <a:rPr lang="en-US" sz="1050" dirty="0" err="1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vanille</a:t>
            </a: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 </a:t>
            </a:r>
            <a:r>
              <a:rPr lang="en-US" sz="1050" dirty="0" err="1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gousse</a:t>
            </a:r>
            <a:endParaRPr lang="en-US" sz="1050" dirty="0">
              <a:latin typeface="Space Grotesk regular"/>
            </a:endParaRPr>
          </a:p>
        </p:txBody>
      </p:sp>
      <p:sp>
        <p:nvSpPr>
          <p:cNvPr id="99" name="Text 84"/>
          <p:cNvSpPr/>
          <p:nvPr/>
        </p:nvSpPr>
        <p:spPr>
          <a:xfrm>
            <a:off x="3947840" y="9767331"/>
            <a:ext cx="571231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cs typeface="Space Grotesk Medium" pitchFamily="2" charset="77"/>
              </a:rPr>
              <a:t>7,50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100" name="Shape 85"/>
          <p:cNvSpPr/>
          <p:nvPr/>
        </p:nvSpPr>
        <p:spPr>
          <a:xfrm>
            <a:off x="317351" y="8442290"/>
            <a:ext cx="3998617" cy="304684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01" name="Shape 86"/>
          <p:cNvSpPr/>
          <p:nvPr/>
        </p:nvSpPr>
        <p:spPr>
          <a:xfrm>
            <a:off x="317351" y="8442290"/>
            <a:ext cx="3998617" cy="304684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02" name="Shape 87"/>
          <p:cNvSpPr/>
          <p:nvPr/>
        </p:nvSpPr>
        <p:spPr>
          <a:xfrm>
            <a:off x="317351" y="8442290"/>
            <a:ext cx="3998617" cy="304684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03" name="Shape 88"/>
          <p:cNvSpPr/>
          <p:nvPr/>
        </p:nvSpPr>
        <p:spPr>
          <a:xfrm>
            <a:off x="317351" y="8442290"/>
            <a:ext cx="3732043" cy="304684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06" name="Text 91"/>
          <p:cNvSpPr/>
          <p:nvPr/>
        </p:nvSpPr>
        <p:spPr>
          <a:xfrm>
            <a:off x="4233456" y="8637461"/>
            <a:ext cx="279269" cy="1864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7,50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107" name="Shape 92"/>
          <p:cNvSpPr/>
          <p:nvPr/>
        </p:nvSpPr>
        <p:spPr>
          <a:xfrm>
            <a:off x="317351" y="8848536"/>
            <a:ext cx="3998617" cy="304684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08" name="Shape 93"/>
          <p:cNvSpPr/>
          <p:nvPr/>
        </p:nvSpPr>
        <p:spPr>
          <a:xfrm>
            <a:off x="317351" y="8848536"/>
            <a:ext cx="3998617" cy="304684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09" name="Shape 94"/>
          <p:cNvSpPr/>
          <p:nvPr/>
        </p:nvSpPr>
        <p:spPr>
          <a:xfrm>
            <a:off x="317351" y="8848536"/>
            <a:ext cx="3998617" cy="304684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10" name="Shape 95"/>
          <p:cNvSpPr/>
          <p:nvPr/>
        </p:nvSpPr>
        <p:spPr>
          <a:xfrm>
            <a:off x="317351" y="8848536"/>
            <a:ext cx="3909759" cy="304684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11" name="Text 96"/>
          <p:cNvSpPr/>
          <p:nvPr/>
        </p:nvSpPr>
        <p:spPr>
          <a:xfrm>
            <a:off x="317351" y="9377640"/>
            <a:ext cx="3797284" cy="131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Le </a:t>
            </a:r>
            <a:r>
              <a:rPr lang="en-US" sz="1050" dirty="0">
                <a:solidFill>
                  <a:schemeClr val="accent6">
                    <a:lumMod val="50000"/>
                  </a:scheme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Soufflé à la pomme flambé au Calvados</a:t>
            </a:r>
            <a:endParaRPr lang="en-US" sz="1050" dirty="0">
              <a:solidFill>
                <a:schemeClr val="accent6">
                  <a:lumMod val="50000"/>
                </a:schemeClr>
              </a:solidFill>
              <a:latin typeface="Space Grotesk regular"/>
            </a:endParaRPr>
          </a:p>
        </p:txBody>
      </p:sp>
      <p:sp>
        <p:nvSpPr>
          <p:cNvPr id="112" name="Text 97"/>
          <p:cNvSpPr/>
          <p:nvPr/>
        </p:nvSpPr>
        <p:spPr>
          <a:xfrm>
            <a:off x="317351" y="9508684"/>
            <a:ext cx="2906931" cy="1861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chemeClr val="accent6">
                    <a:lumMod val="75000"/>
                  </a:scheme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À commander en début de repas | 15min de cuisson</a:t>
            </a:r>
            <a:endParaRPr lang="en-US" sz="9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3" name="Text 98"/>
          <p:cNvSpPr/>
          <p:nvPr/>
        </p:nvSpPr>
        <p:spPr>
          <a:xfrm>
            <a:off x="4151887" y="9002339"/>
            <a:ext cx="361780" cy="2378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7,50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114" name="Shape 99"/>
          <p:cNvSpPr/>
          <p:nvPr/>
        </p:nvSpPr>
        <p:spPr>
          <a:xfrm>
            <a:off x="317351" y="9254781"/>
            <a:ext cx="3998617" cy="177732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15" name="Text 100"/>
          <p:cNvSpPr/>
          <p:nvPr/>
        </p:nvSpPr>
        <p:spPr>
          <a:xfrm>
            <a:off x="320408" y="9785860"/>
            <a:ext cx="3920536" cy="322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Le dessert au fruit du moment</a:t>
            </a:r>
            <a:endParaRPr lang="en-US" sz="1050" dirty="0">
              <a:latin typeface="Space Grotesk regular"/>
            </a:endParaRPr>
          </a:p>
        </p:txBody>
      </p:sp>
      <p:sp>
        <p:nvSpPr>
          <p:cNvPr id="116" name="Text 101"/>
          <p:cNvSpPr/>
          <p:nvPr/>
        </p:nvSpPr>
        <p:spPr>
          <a:xfrm>
            <a:off x="3946164" y="9390384"/>
            <a:ext cx="572123" cy="1752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cs typeface="Space Grotesk Medium" pitchFamily="2" charset="77"/>
              </a:rPr>
              <a:t>7,50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117" name="Shape 102"/>
          <p:cNvSpPr/>
          <p:nvPr/>
        </p:nvSpPr>
        <p:spPr>
          <a:xfrm>
            <a:off x="317351" y="9534075"/>
            <a:ext cx="3998617" cy="177732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19" name="Text 104"/>
          <p:cNvSpPr/>
          <p:nvPr/>
        </p:nvSpPr>
        <p:spPr>
          <a:xfrm>
            <a:off x="3947056" y="10119001"/>
            <a:ext cx="571231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cs typeface="Space Grotesk Medium" pitchFamily="2" charset="77"/>
              </a:rPr>
              <a:t>7,50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120" name="Shape 105"/>
          <p:cNvSpPr/>
          <p:nvPr/>
        </p:nvSpPr>
        <p:spPr>
          <a:xfrm>
            <a:off x="317351" y="9813369"/>
            <a:ext cx="3998617" cy="177732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21" name="Text 106"/>
          <p:cNvSpPr/>
          <p:nvPr/>
        </p:nvSpPr>
        <p:spPr>
          <a:xfrm>
            <a:off x="323658" y="10166738"/>
            <a:ext cx="3122730" cy="2158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La crème </a:t>
            </a:r>
            <a:r>
              <a:rPr lang="en-US" sz="1050" dirty="0" err="1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brûlée</a:t>
            </a: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 au Piment </a:t>
            </a:r>
            <a:r>
              <a:rPr lang="en-US" sz="1050" dirty="0" err="1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d’Espelette</a:t>
            </a: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*</a:t>
            </a:r>
            <a:endParaRPr lang="en-US" sz="1050" dirty="0">
              <a:latin typeface="Space Grotesk regular"/>
            </a:endParaRPr>
          </a:p>
        </p:txBody>
      </p:sp>
      <p:pic>
        <p:nvPicPr>
          <p:cNvPr id="123" name="Image 13" descr=" 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320178" y="469721"/>
            <a:ext cx="6232766" cy="50781"/>
          </a:xfrm>
          <a:prstGeom prst="rect">
            <a:avLst/>
          </a:prstGeom>
        </p:spPr>
      </p:pic>
      <p:pic>
        <p:nvPicPr>
          <p:cNvPr id="124" name="Image 14" descr=" 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320178" y="596673"/>
            <a:ext cx="6232766" cy="50781"/>
          </a:xfrm>
          <a:prstGeom prst="rect">
            <a:avLst/>
          </a:prstGeom>
        </p:spPr>
      </p:pic>
      <p:pic>
        <p:nvPicPr>
          <p:cNvPr id="125" name="Image 15" descr=" 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320178" y="723625"/>
            <a:ext cx="6232766" cy="50781"/>
          </a:xfrm>
          <a:prstGeom prst="rect">
            <a:avLst/>
          </a:prstGeom>
        </p:spPr>
      </p:pic>
      <p:pic>
        <p:nvPicPr>
          <p:cNvPr id="126" name="Image 16" descr=" 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357926" y="3700784"/>
            <a:ext cx="825112" cy="1142566"/>
          </a:xfrm>
          <a:prstGeom prst="rect">
            <a:avLst/>
          </a:prstGeom>
        </p:spPr>
      </p:pic>
      <p:pic>
        <p:nvPicPr>
          <p:cNvPr id="128" name="Image 18" descr=" 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98337" y="6778176"/>
            <a:ext cx="964746" cy="964833"/>
          </a:xfrm>
          <a:prstGeom prst="rect">
            <a:avLst/>
          </a:prstGeom>
        </p:spPr>
      </p:pic>
      <p:pic>
        <p:nvPicPr>
          <p:cNvPr id="129" name="Image 19" descr=" 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351222" y="964833"/>
            <a:ext cx="1104380" cy="799796"/>
          </a:xfrm>
          <a:prstGeom prst="rect">
            <a:avLst/>
          </a:prstGeom>
        </p:spPr>
      </p:pic>
      <p:pic>
        <p:nvPicPr>
          <p:cNvPr id="130" name="Image 20" descr=" 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908369" y="1397638"/>
            <a:ext cx="292974" cy="38524"/>
          </a:xfrm>
          <a:prstGeom prst="rect">
            <a:avLst/>
          </a:prstGeom>
        </p:spPr>
      </p:pic>
      <p:pic>
        <p:nvPicPr>
          <p:cNvPr id="131" name="Image 21" descr=" 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060254" y="1433369"/>
            <a:ext cx="137521" cy="10950"/>
          </a:xfrm>
          <a:prstGeom prst="rect">
            <a:avLst/>
          </a:prstGeom>
        </p:spPr>
      </p:pic>
      <p:pic>
        <p:nvPicPr>
          <p:cNvPr id="132" name="Image 22" descr=" "/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325733" y="1022853"/>
            <a:ext cx="104664" cy="53598"/>
          </a:xfrm>
          <a:prstGeom prst="rect">
            <a:avLst/>
          </a:prstGeom>
        </p:spPr>
      </p:pic>
      <p:pic>
        <p:nvPicPr>
          <p:cNvPr id="133" name="Image 23" descr=" "/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150857" y="1229109"/>
            <a:ext cx="111698" cy="13123"/>
          </a:xfrm>
          <a:prstGeom prst="rect">
            <a:avLst/>
          </a:prstGeom>
        </p:spPr>
      </p:pic>
      <p:pic>
        <p:nvPicPr>
          <p:cNvPr id="134" name="Image 24" descr=" "/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890547" y="1526517"/>
            <a:ext cx="94777" cy="54105"/>
          </a:xfrm>
          <a:prstGeom prst="rect">
            <a:avLst/>
          </a:prstGeom>
        </p:spPr>
      </p:pic>
      <p:pic>
        <p:nvPicPr>
          <p:cNvPr id="135" name="Image 25" descr=" "/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816369" y="1447016"/>
            <a:ext cx="110172" cy="74084"/>
          </a:xfrm>
          <a:prstGeom prst="rect">
            <a:avLst/>
          </a:prstGeom>
        </p:spPr>
      </p:pic>
      <p:pic>
        <p:nvPicPr>
          <p:cNvPr id="136" name="Image 26" descr=" "/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256558" y="1152287"/>
            <a:ext cx="129557" cy="17276"/>
          </a:xfrm>
          <a:prstGeom prst="rect">
            <a:avLst/>
          </a:prstGeom>
        </p:spPr>
      </p:pic>
      <p:pic>
        <p:nvPicPr>
          <p:cNvPr id="137" name="Image 27" descr=" "/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001362" y="1350739"/>
            <a:ext cx="91540" cy="12047"/>
          </a:xfrm>
          <a:prstGeom prst="rect">
            <a:avLst/>
          </a:prstGeom>
        </p:spPr>
      </p:pic>
      <p:pic>
        <p:nvPicPr>
          <p:cNvPr id="138" name="Image 28" descr=" "/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056080" y="1264952"/>
            <a:ext cx="67446" cy="44938"/>
          </a:xfrm>
          <a:prstGeom prst="rect">
            <a:avLst/>
          </a:prstGeom>
        </p:spPr>
      </p:pic>
      <p:pic>
        <p:nvPicPr>
          <p:cNvPr id="139" name="Image 29" descr=" "/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4274619" y="1210405"/>
            <a:ext cx="83521" cy="12946"/>
          </a:xfrm>
          <a:prstGeom prst="rect">
            <a:avLst/>
          </a:prstGeom>
        </p:spPr>
      </p:pic>
      <p:pic>
        <p:nvPicPr>
          <p:cNvPr id="140" name="Image 30" descr=" "/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3873754" y="1465002"/>
            <a:ext cx="65146" cy="34929"/>
          </a:xfrm>
          <a:prstGeom prst="rect">
            <a:avLst/>
          </a:prstGeom>
        </p:spPr>
      </p:pic>
      <p:pic>
        <p:nvPicPr>
          <p:cNvPr id="141" name="Image 31" descr=" "/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4300498" y="1029533"/>
            <a:ext cx="32279" cy="50158"/>
          </a:xfrm>
          <a:prstGeom prst="rect">
            <a:avLst/>
          </a:prstGeom>
        </p:spPr>
      </p:pic>
      <p:pic>
        <p:nvPicPr>
          <p:cNvPr id="142" name="Image 32" descr=" "/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4009123" y="1608177"/>
            <a:ext cx="20287" cy="47216"/>
          </a:xfrm>
          <a:prstGeom prst="rect">
            <a:avLst/>
          </a:prstGeom>
        </p:spPr>
      </p:pic>
      <p:pic>
        <p:nvPicPr>
          <p:cNvPr id="143" name="Image 33" descr=" "/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4264117" y="1091848"/>
            <a:ext cx="23450" cy="29305"/>
          </a:xfrm>
          <a:prstGeom prst="rect">
            <a:avLst/>
          </a:prstGeom>
        </p:spPr>
      </p:pic>
      <p:pic>
        <p:nvPicPr>
          <p:cNvPr id="144" name="Image 34" descr=" "/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4027516" y="1142287"/>
            <a:ext cx="51201" cy="143083"/>
          </a:xfrm>
          <a:prstGeom prst="rect">
            <a:avLst/>
          </a:prstGeom>
        </p:spPr>
      </p:pic>
      <p:pic>
        <p:nvPicPr>
          <p:cNvPr id="145" name="Image 35" descr=" "/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4105224" y="1028695"/>
            <a:ext cx="11477" cy="82870"/>
          </a:xfrm>
          <a:prstGeom prst="rect">
            <a:avLst/>
          </a:prstGeom>
        </p:spPr>
      </p:pic>
      <p:pic>
        <p:nvPicPr>
          <p:cNvPr id="146" name="Image 36" descr=" "/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3929539" y="1272392"/>
            <a:ext cx="16625" cy="95215"/>
          </a:xfrm>
          <a:prstGeom prst="rect">
            <a:avLst/>
          </a:prstGeom>
        </p:spPr>
      </p:pic>
      <p:pic>
        <p:nvPicPr>
          <p:cNvPr id="147" name="Image 37" descr=" "/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3898676" y="1319032"/>
            <a:ext cx="18971" cy="71178"/>
          </a:xfrm>
          <a:prstGeom prst="rect">
            <a:avLst/>
          </a:prstGeom>
        </p:spPr>
      </p:pic>
      <p:pic>
        <p:nvPicPr>
          <p:cNvPr id="148" name="Image 38" descr=" "/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3890215" y="1131860"/>
            <a:ext cx="18945" cy="79966"/>
          </a:xfrm>
          <a:prstGeom prst="rect">
            <a:avLst/>
          </a:prstGeom>
        </p:spPr>
      </p:pic>
      <p:pic>
        <p:nvPicPr>
          <p:cNvPr id="149" name="Image 39" descr=" "/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3892257" y="1064051"/>
            <a:ext cx="13155" cy="70657"/>
          </a:xfrm>
          <a:prstGeom prst="rect">
            <a:avLst/>
          </a:prstGeom>
        </p:spPr>
      </p:pic>
      <p:pic>
        <p:nvPicPr>
          <p:cNvPr id="150" name="Image 40" descr=" "/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3915528" y="1239010"/>
            <a:ext cx="3195" cy="60175"/>
          </a:xfrm>
          <a:prstGeom prst="rect">
            <a:avLst/>
          </a:prstGeom>
        </p:spPr>
      </p:pic>
      <p:pic>
        <p:nvPicPr>
          <p:cNvPr id="151" name="Image 41" descr=" "/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4077182" y="1094102"/>
            <a:ext cx="3975" cy="28226"/>
          </a:xfrm>
          <a:prstGeom prst="rect">
            <a:avLst/>
          </a:prstGeom>
        </p:spPr>
      </p:pic>
      <p:pic>
        <p:nvPicPr>
          <p:cNvPr id="152" name="Image 42" descr=" "/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3713096" y="1437353"/>
            <a:ext cx="32408" cy="105474"/>
          </a:xfrm>
          <a:prstGeom prst="rect">
            <a:avLst/>
          </a:prstGeom>
        </p:spPr>
      </p:pic>
      <p:pic>
        <p:nvPicPr>
          <p:cNvPr id="153" name="Image 43" descr=" "/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3848703" y="1269618"/>
            <a:ext cx="24034" cy="85403"/>
          </a:xfrm>
          <a:prstGeom prst="rect">
            <a:avLst/>
          </a:prstGeom>
        </p:spPr>
      </p:pic>
      <p:pic>
        <p:nvPicPr>
          <p:cNvPr id="154" name="Image 44" descr=" "/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3823469" y="1215402"/>
            <a:ext cx="48906" cy="60790"/>
          </a:xfrm>
          <a:prstGeom prst="rect">
            <a:avLst/>
          </a:prstGeom>
        </p:spPr>
      </p:pic>
      <p:pic>
        <p:nvPicPr>
          <p:cNvPr id="155" name="Image 45" descr=" "/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3765974" y="1401214"/>
            <a:ext cx="19496" cy="67325"/>
          </a:xfrm>
          <a:prstGeom prst="rect">
            <a:avLst/>
          </a:prstGeom>
        </p:spPr>
      </p:pic>
      <p:pic>
        <p:nvPicPr>
          <p:cNvPr id="156" name="Image 46" descr=" "/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3837756" y="1146680"/>
            <a:ext cx="25331" cy="81739"/>
          </a:xfrm>
          <a:prstGeom prst="rect">
            <a:avLst/>
          </a:prstGeom>
        </p:spPr>
      </p:pic>
      <p:pic>
        <p:nvPicPr>
          <p:cNvPr id="157" name="Image 47" descr=" "/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3848442" y="1132678"/>
            <a:ext cx="14461" cy="50158"/>
          </a:xfrm>
          <a:prstGeom prst="rect">
            <a:avLst/>
          </a:prstGeom>
        </p:spPr>
      </p:pic>
      <p:pic>
        <p:nvPicPr>
          <p:cNvPr id="158" name="Image 48" descr=" "/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3830513" y="1062119"/>
            <a:ext cx="11900" cy="49074"/>
          </a:xfrm>
          <a:prstGeom prst="rect">
            <a:avLst/>
          </a:prstGeom>
        </p:spPr>
      </p:pic>
      <p:pic>
        <p:nvPicPr>
          <p:cNvPr id="159" name="Image 49" descr=" "/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3743664" y="1489391"/>
            <a:ext cx="16184" cy="36176"/>
          </a:xfrm>
          <a:prstGeom prst="rect">
            <a:avLst/>
          </a:prstGeom>
        </p:spPr>
      </p:pic>
      <p:pic>
        <p:nvPicPr>
          <p:cNvPr id="160" name="Image 50" descr=" "/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4099081" y="1127131"/>
            <a:ext cx="68328" cy="94881"/>
          </a:xfrm>
          <a:prstGeom prst="rect">
            <a:avLst/>
          </a:prstGeom>
        </p:spPr>
      </p:pic>
      <p:pic>
        <p:nvPicPr>
          <p:cNvPr id="161" name="Image 51" descr=" "/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3654070" y="1385444"/>
            <a:ext cx="29350" cy="167157"/>
          </a:xfrm>
          <a:prstGeom prst="rect">
            <a:avLst/>
          </a:prstGeom>
        </p:spPr>
      </p:pic>
      <p:pic>
        <p:nvPicPr>
          <p:cNvPr id="162" name="Image 52" descr=" "/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3474121" y="1652192"/>
            <a:ext cx="67004" cy="13191"/>
          </a:xfrm>
          <a:prstGeom prst="rect">
            <a:avLst/>
          </a:prstGeom>
        </p:spPr>
      </p:pic>
      <p:pic>
        <p:nvPicPr>
          <p:cNvPr id="163" name="Image 53" descr=" "/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3657586" y="1288294"/>
            <a:ext cx="10797" cy="54553"/>
          </a:xfrm>
          <a:prstGeom prst="rect">
            <a:avLst/>
          </a:prstGeom>
        </p:spPr>
      </p:pic>
      <p:pic>
        <p:nvPicPr>
          <p:cNvPr id="164" name="Image 54" descr=" "/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3816351" y="1552788"/>
            <a:ext cx="76237" cy="15939"/>
          </a:xfrm>
          <a:prstGeom prst="rect">
            <a:avLst/>
          </a:prstGeom>
        </p:spPr>
      </p:pic>
      <p:pic>
        <p:nvPicPr>
          <p:cNvPr id="165" name="Image 55" descr=" "/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3740997" y="1558897"/>
            <a:ext cx="69119" cy="14981"/>
          </a:xfrm>
          <a:prstGeom prst="rect">
            <a:avLst/>
          </a:prstGeom>
        </p:spPr>
      </p:pic>
      <p:pic>
        <p:nvPicPr>
          <p:cNvPr id="166" name="Image 56" descr=" "/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3810135" y="1559658"/>
            <a:ext cx="7458" cy="4471"/>
          </a:xfrm>
          <a:prstGeom prst="rect">
            <a:avLst/>
          </a:prstGeom>
        </p:spPr>
      </p:pic>
      <p:pic>
        <p:nvPicPr>
          <p:cNvPr id="167" name="Image 57" descr=" "/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3920987" y="1581341"/>
            <a:ext cx="54607" cy="42141"/>
          </a:xfrm>
          <a:prstGeom prst="rect">
            <a:avLst/>
          </a:prstGeom>
        </p:spPr>
      </p:pic>
      <p:pic>
        <p:nvPicPr>
          <p:cNvPr id="168" name="Image 58" descr=" "/>
          <p:cNvPicPr>
            <a:picLocks noChangeAspect="1"/>
          </p:cNvPicPr>
          <p:nvPr/>
        </p:nvPicPr>
        <p:blipFill>
          <a:blip r:embed="rId100">
            <a:extLs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3582048" y="1678359"/>
            <a:ext cx="46570" cy="8948"/>
          </a:xfrm>
          <a:prstGeom prst="rect">
            <a:avLst/>
          </a:prstGeom>
        </p:spPr>
      </p:pic>
      <p:pic>
        <p:nvPicPr>
          <p:cNvPr id="169" name="Image 59" descr=" "/>
          <p:cNvPicPr>
            <a:picLocks noChangeAspect="1"/>
          </p:cNvPicPr>
          <p:nvPr/>
        </p:nvPicPr>
        <p:blipFill>
          <a:blip r:embed="rId102">
            <a:extLs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3576126" y="1708147"/>
            <a:ext cx="41696" cy="9458"/>
          </a:xfrm>
          <a:prstGeom prst="rect">
            <a:avLst/>
          </a:prstGeom>
        </p:spPr>
      </p:pic>
      <p:pic>
        <p:nvPicPr>
          <p:cNvPr id="170" name="Image 60" descr=" "/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5242632" y="2031228"/>
            <a:ext cx="2310312" cy="2754853"/>
          </a:xfrm>
          <a:prstGeom prst="rect">
            <a:avLst/>
          </a:prstGeom>
        </p:spPr>
      </p:pic>
      <p:pic>
        <p:nvPicPr>
          <p:cNvPr id="171" name="Image 61" descr=" "/>
          <p:cNvPicPr>
            <a:picLocks noChangeAspect="1"/>
          </p:cNvPicPr>
          <p:nvPr/>
        </p:nvPicPr>
        <p:blipFill>
          <a:blip r:embed="rId105">
            <a:extLst>
              <a:ext uri="{96DAC541-7B7A-43D3-8B79-37D633B846F1}">
                <asvg:svgBlip xmlns:asvg="http://schemas.microsoft.com/office/drawing/2016/SVG/main" r:embed="rId106"/>
              </a:ext>
            </a:extLst>
          </a:blip>
          <a:stretch>
            <a:fillRect/>
          </a:stretch>
        </p:blipFill>
        <p:spPr>
          <a:xfrm>
            <a:off x="6161556" y="3028369"/>
            <a:ext cx="225623" cy="176228"/>
          </a:xfrm>
          <a:prstGeom prst="rect">
            <a:avLst/>
          </a:prstGeom>
        </p:spPr>
      </p:pic>
      <p:pic>
        <p:nvPicPr>
          <p:cNvPr id="172" name="Image 62" descr=" "/>
          <p:cNvPicPr>
            <a:picLocks noChangeAspect="1"/>
          </p:cNvPicPr>
          <p:nvPr/>
        </p:nvPicPr>
        <p:blipFill>
          <a:blip r:embed="rId107">
            <a:extLst>
              <a:ext uri="{96DAC541-7B7A-43D3-8B79-37D633B846F1}">
                <asvg:svgBlip xmlns:asvg="http://schemas.microsoft.com/office/drawing/2016/SVG/main" r:embed="rId108"/>
              </a:ext>
            </a:extLst>
          </a:blip>
          <a:stretch>
            <a:fillRect/>
          </a:stretch>
        </p:blipFill>
        <p:spPr>
          <a:xfrm>
            <a:off x="5894699" y="2915780"/>
            <a:ext cx="226321" cy="210374"/>
          </a:xfrm>
          <a:prstGeom prst="rect">
            <a:avLst/>
          </a:prstGeom>
        </p:spPr>
      </p:pic>
      <p:pic>
        <p:nvPicPr>
          <p:cNvPr id="173" name="Image 63" descr=" "/>
          <p:cNvPicPr>
            <a:picLocks noChangeAspect="1"/>
          </p:cNvPicPr>
          <p:nvPr/>
        </p:nvPicPr>
        <p:blipFill>
          <a:blip r:embed="rId109">
            <a:extLst>
              <a:ext uri="{96DAC541-7B7A-43D3-8B79-37D633B846F1}">
                <asvg:svgBlip xmlns:asvg="http://schemas.microsoft.com/office/drawing/2016/SVG/main" r:embed="rId110"/>
              </a:ext>
            </a:extLst>
          </a:blip>
          <a:stretch>
            <a:fillRect/>
          </a:stretch>
        </p:blipFill>
        <p:spPr>
          <a:xfrm>
            <a:off x="5996660" y="2790324"/>
            <a:ext cx="267089" cy="195181"/>
          </a:xfrm>
          <a:prstGeom prst="rect">
            <a:avLst/>
          </a:prstGeom>
        </p:spPr>
      </p:pic>
      <p:pic>
        <p:nvPicPr>
          <p:cNvPr id="174" name="Image 64" descr=" "/>
          <p:cNvPicPr>
            <a:picLocks noChangeAspect="1"/>
          </p:cNvPicPr>
          <p:nvPr/>
        </p:nvPicPr>
        <p:blipFill>
          <a:blip r:embed="rId111">
            <a:extLst>
              <a:ext uri="{96DAC541-7B7A-43D3-8B79-37D633B846F1}">
                <asvg:svgBlip xmlns:asvg="http://schemas.microsoft.com/office/drawing/2016/SVG/main" r:embed="rId112"/>
              </a:ext>
            </a:extLst>
          </a:blip>
          <a:stretch>
            <a:fillRect/>
          </a:stretch>
        </p:blipFill>
        <p:spPr>
          <a:xfrm>
            <a:off x="5323162" y="3001604"/>
            <a:ext cx="193341" cy="23803"/>
          </a:xfrm>
          <a:prstGeom prst="rect">
            <a:avLst/>
          </a:prstGeom>
        </p:spPr>
      </p:pic>
      <p:pic>
        <p:nvPicPr>
          <p:cNvPr id="175" name="Image 65" descr=" "/>
          <p:cNvPicPr>
            <a:picLocks noChangeAspect="1"/>
          </p:cNvPicPr>
          <p:nvPr/>
        </p:nvPicPr>
        <p:blipFill>
          <a:blip r:embed="rId113">
            <a:extLst>
              <a:ext uri="{96DAC541-7B7A-43D3-8B79-37D633B846F1}">
                <asvg:svgBlip xmlns:asvg="http://schemas.microsoft.com/office/drawing/2016/SVG/main" r:embed="rId114"/>
              </a:ext>
            </a:extLst>
          </a:blip>
          <a:stretch>
            <a:fillRect/>
          </a:stretch>
        </p:blipFill>
        <p:spPr>
          <a:xfrm>
            <a:off x="5636794" y="2959491"/>
            <a:ext cx="109246" cy="97909"/>
          </a:xfrm>
          <a:prstGeom prst="rect">
            <a:avLst/>
          </a:prstGeom>
        </p:spPr>
      </p:pic>
      <p:pic>
        <p:nvPicPr>
          <p:cNvPr id="176" name="Image 66" descr=" "/>
          <p:cNvPicPr>
            <a:picLocks noChangeAspect="1"/>
          </p:cNvPicPr>
          <p:nvPr/>
        </p:nvPicPr>
        <p:blipFill>
          <a:blip r:embed="rId115">
            <a:extLst>
              <a:ext uri="{96DAC541-7B7A-43D3-8B79-37D633B846F1}">
                <asvg:svgBlip xmlns:asvg="http://schemas.microsoft.com/office/drawing/2016/SVG/main" r:embed="rId116"/>
              </a:ext>
            </a:extLst>
          </a:blip>
          <a:stretch>
            <a:fillRect/>
          </a:stretch>
        </p:blipFill>
        <p:spPr>
          <a:xfrm>
            <a:off x="5568898" y="3302537"/>
            <a:ext cx="355913" cy="132937"/>
          </a:xfrm>
          <a:prstGeom prst="rect">
            <a:avLst/>
          </a:prstGeom>
        </p:spPr>
      </p:pic>
      <p:pic>
        <p:nvPicPr>
          <p:cNvPr id="177" name="Image 67" descr=" "/>
          <p:cNvPicPr>
            <a:picLocks noChangeAspect="1"/>
          </p:cNvPicPr>
          <p:nvPr/>
        </p:nvPicPr>
        <p:blipFill>
          <a:blip r:embed="rId117">
            <a:extLst>
              <a:ext uri="{96DAC541-7B7A-43D3-8B79-37D633B846F1}">
                <asvg:svgBlip xmlns:asvg="http://schemas.microsoft.com/office/drawing/2016/SVG/main" r:embed="rId118"/>
              </a:ext>
            </a:extLst>
          </a:blip>
          <a:stretch>
            <a:fillRect/>
          </a:stretch>
        </p:blipFill>
        <p:spPr>
          <a:xfrm>
            <a:off x="5864898" y="3559031"/>
            <a:ext cx="150480" cy="62264"/>
          </a:xfrm>
          <a:prstGeom prst="rect">
            <a:avLst/>
          </a:prstGeom>
        </p:spPr>
      </p:pic>
      <p:pic>
        <p:nvPicPr>
          <p:cNvPr id="178" name="Image 68" descr=" "/>
          <p:cNvPicPr>
            <a:picLocks noChangeAspect="1"/>
          </p:cNvPicPr>
          <p:nvPr/>
        </p:nvPicPr>
        <p:blipFill>
          <a:blip r:embed="rId119">
            <a:extLst>
              <a:ext uri="{96DAC541-7B7A-43D3-8B79-37D633B846F1}">
                <asvg:svgBlip xmlns:asvg="http://schemas.microsoft.com/office/drawing/2016/SVG/main" r:embed="rId120"/>
              </a:ext>
            </a:extLst>
          </a:blip>
          <a:stretch>
            <a:fillRect/>
          </a:stretch>
        </p:blipFill>
        <p:spPr>
          <a:xfrm>
            <a:off x="5960735" y="3210024"/>
            <a:ext cx="120020" cy="79684"/>
          </a:xfrm>
          <a:prstGeom prst="rect">
            <a:avLst/>
          </a:prstGeom>
        </p:spPr>
      </p:pic>
      <p:pic>
        <p:nvPicPr>
          <p:cNvPr id="179" name="Image 69" descr=" "/>
          <p:cNvPicPr>
            <a:picLocks noChangeAspect="1"/>
          </p:cNvPicPr>
          <p:nvPr/>
        </p:nvPicPr>
        <p:blipFill>
          <a:blip r:embed="rId121">
            <a:extLst>
              <a:ext uri="{96DAC541-7B7A-43D3-8B79-37D633B846F1}">
                <asvg:svgBlip xmlns:asvg="http://schemas.microsoft.com/office/drawing/2016/SVG/main" r:embed="rId122"/>
              </a:ext>
            </a:extLst>
          </a:blip>
          <a:stretch>
            <a:fillRect/>
          </a:stretch>
        </p:blipFill>
        <p:spPr>
          <a:xfrm>
            <a:off x="6555648" y="2677580"/>
            <a:ext cx="129908" cy="376138"/>
          </a:xfrm>
          <a:prstGeom prst="rect">
            <a:avLst/>
          </a:prstGeom>
        </p:spPr>
      </p:pic>
      <p:pic>
        <p:nvPicPr>
          <p:cNvPr id="180" name="Image 70" descr=" "/>
          <p:cNvPicPr>
            <a:picLocks noChangeAspect="1"/>
          </p:cNvPicPr>
          <p:nvPr/>
        </p:nvPicPr>
        <p:blipFill>
          <a:blip r:embed="rId123">
            <a:extLst>
              <a:ext uri="{96DAC541-7B7A-43D3-8B79-37D633B846F1}">
                <asvg:svgBlip xmlns:asvg="http://schemas.microsoft.com/office/drawing/2016/SVG/main" r:embed="rId124"/>
              </a:ext>
            </a:extLst>
          </a:blip>
          <a:stretch>
            <a:fillRect/>
          </a:stretch>
        </p:blipFill>
        <p:spPr>
          <a:xfrm>
            <a:off x="6745224" y="3174134"/>
            <a:ext cx="171252" cy="143944"/>
          </a:xfrm>
          <a:prstGeom prst="rect">
            <a:avLst/>
          </a:prstGeom>
        </p:spPr>
      </p:pic>
      <p:pic>
        <p:nvPicPr>
          <p:cNvPr id="181" name="Image 71" descr=" "/>
          <p:cNvPicPr>
            <a:picLocks noChangeAspect="1"/>
          </p:cNvPicPr>
          <p:nvPr/>
        </p:nvPicPr>
        <p:blipFill>
          <a:blip r:embed="rId125">
            <a:extLst>
              <a:ext uri="{96DAC541-7B7A-43D3-8B79-37D633B846F1}">
                <asvg:svgBlip xmlns:asvg="http://schemas.microsoft.com/office/drawing/2016/SVG/main" r:embed="rId126"/>
              </a:ext>
            </a:extLst>
          </a:blip>
          <a:stretch>
            <a:fillRect/>
          </a:stretch>
        </p:blipFill>
        <p:spPr>
          <a:xfrm>
            <a:off x="6942479" y="3029417"/>
            <a:ext cx="141799" cy="130029"/>
          </a:xfrm>
          <a:prstGeom prst="rect">
            <a:avLst/>
          </a:prstGeom>
        </p:spPr>
      </p:pic>
      <p:pic>
        <p:nvPicPr>
          <p:cNvPr id="182" name="Image 72" descr=" "/>
          <p:cNvPicPr>
            <a:picLocks noChangeAspect="1"/>
          </p:cNvPicPr>
          <p:nvPr/>
        </p:nvPicPr>
        <p:blipFill>
          <a:blip r:embed="rId127">
            <a:extLst>
              <a:ext uri="{96DAC541-7B7A-43D3-8B79-37D633B846F1}">
                <asvg:svgBlip xmlns:asvg="http://schemas.microsoft.com/office/drawing/2016/SVG/main" r:embed="rId128"/>
              </a:ext>
            </a:extLst>
          </a:blip>
          <a:stretch>
            <a:fillRect/>
          </a:stretch>
        </p:blipFill>
        <p:spPr>
          <a:xfrm>
            <a:off x="6921135" y="3912497"/>
            <a:ext cx="98773" cy="244635"/>
          </a:xfrm>
          <a:prstGeom prst="rect">
            <a:avLst/>
          </a:prstGeom>
        </p:spPr>
      </p:pic>
      <p:pic>
        <p:nvPicPr>
          <p:cNvPr id="183" name="Image 73" descr=" "/>
          <p:cNvPicPr>
            <a:picLocks noChangeAspect="1"/>
          </p:cNvPicPr>
          <p:nvPr/>
        </p:nvPicPr>
        <p:blipFill>
          <a:blip r:embed="rId129">
            <a:extLst>
              <a:ext uri="{96DAC541-7B7A-43D3-8B79-37D633B846F1}">
                <asvg:svgBlip xmlns:asvg="http://schemas.microsoft.com/office/drawing/2016/SVG/main" r:embed="rId130"/>
              </a:ext>
            </a:extLst>
          </a:blip>
          <a:stretch>
            <a:fillRect/>
          </a:stretch>
        </p:blipFill>
        <p:spPr>
          <a:xfrm>
            <a:off x="6865166" y="4058688"/>
            <a:ext cx="126724" cy="283856"/>
          </a:xfrm>
          <a:prstGeom prst="rect">
            <a:avLst/>
          </a:prstGeom>
        </p:spPr>
      </p:pic>
      <p:pic>
        <p:nvPicPr>
          <p:cNvPr id="184" name="Image 74" descr=" "/>
          <p:cNvPicPr>
            <a:picLocks noChangeAspect="1"/>
          </p:cNvPicPr>
          <p:nvPr/>
        </p:nvPicPr>
        <p:blipFill>
          <a:blip r:embed="rId131">
            <a:extLst>
              <a:ext uri="{96DAC541-7B7A-43D3-8B79-37D633B846F1}">
                <asvg:svgBlip xmlns:asvg="http://schemas.microsoft.com/office/drawing/2016/SVG/main" r:embed="rId132"/>
              </a:ext>
            </a:extLst>
          </a:blip>
          <a:stretch>
            <a:fillRect/>
          </a:stretch>
        </p:blipFill>
        <p:spPr>
          <a:xfrm>
            <a:off x="6753866" y="3675651"/>
            <a:ext cx="143117" cy="206808"/>
          </a:xfrm>
          <a:prstGeom prst="rect">
            <a:avLst/>
          </a:prstGeom>
        </p:spPr>
      </p:pic>
      <p:pic>
        <p:nvPicPr>
          <p:cNvPr id="185" name="Image 75" descr=" "/>
          <p:cNvPicPr>
            <a:picLocks noChangeAspect="1"/>
          </p:cNvPicPr>
          <p:nvPr/>
        </p:nvPicPr>
        <p:blipFill>
          <a:blip r:embed="rId133">
            <a:extLst>
              <a:ext uri="{96DAC541-7B7A-43D3-8B79-37D633B846F1}">
                <asvg:svgBlip xmlns:asvg="http://schemas.microsoft.com/office/drawing/2016/SVG/main" r:embed="rId134"/>
              </a:ext>
            </a:extLst>
          </a:blip>
          <a:stretch>
            <a:fillRect/>
          </a:stretch>
        </p:blipFill>
        <p:spPr>
          <a:xfrm>
            <a:off x="7434167" y="3089038"/>
            <a:ext cx="118777" cy="121644"/>
          </a:xfrm>
          <a:prstGeom prst="rect">
            <a:avLst/>
          </a:prstGeom>
        </p:spPr>
      </p:pic>
      <p:pic>
        <p:nvPicPr>
          <p:cNvPr id="186" name="Image 76" descr=" "/>
          <p:cNvPicPr>
            <a:picLocks noChangeAspect="1"/>
          </p:cNvPicPr>
          <p:nvPr/>
        </p:nvPicPr>
        <p:blipFill>
          <a:blip r:embed="rId135">
            <a:extLst>
              <a:ext uri="{96DAC541-7B7A-43D3-8B79-37D633B846F1}">
                <asvg:svgBlip xmlns:asvg="http://schemas.microsoft.com/office/drawing/2016/SVG/main" r:embed="rId136"/>
              </a:ext>
            </a:extLst>
          </a:blip>
          <a:stretch>
            <a:fillRect/>
          </a:stretch>
        </p:blipFill>
        <p:spPr>
          <a:xfrm>
            <a:off x="7119157" y="2946466"/>
            <a:ext cx="147806" cy="192168"/>
          </a:xfrm>
          <a:prstGeom prst="rect">
            <a:avLst/>
          </a:prstGeom>
        </p:spPr>
      </p:pic>
      <p:pic>
        <p:nvPicPr>
          <p:cNvPr id="187" name="Image 77" descr=" "/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7800870" y="3269130"/>
            <a:ext cx="266973" cy="20161"/>
          </a:xfrm>
          <a:prstGeom prst="rect">
            <a:avLst/>
          </a:prstGeom>
        </p:spPr>
      </p:pic>
      <p:pic>
        <p:nvPicPr>
          <p:cNvPr id="188" name="Image 78" descr=" "/>
          <p:cNvPicPr>
            <a:picLocks noChangeAspect="1"/>
          </p:cNvPicPr>
          <p:nvPr/>
        </p:nvPicPr>
        <p:blipFill>
          <a:blip r:embed="rId138">
            <a:extLst>
              <a:ext uri="{96DAC541-7B7A-43D3-8B79-37D633B846F1}">
                <asvg:svgBlip xmlns:asvg="http://schemas.microsoft.com/office/drawing/2016/SVG/main" r:embed="rId139"/>
              </a:ext>
            </a:extLst>
          </a:blip>
          <a:stretch>
            <a:fillRect/>
          </a:stretch>
        </p:blipFill>
        <p:spPr>
          <a:xfrm>
            <a:off x="6845937" y="3418065"/>
            <a:ext cx="140062" cy="39592"/>
          </a:xfrm>
          <a:prstGeom prst="rect">
            <a:avLst/>
          </a:prstGeom>
        </p:spPr>
      </p:pic>
      <p:pic>
        <p:nvPicPr>
          <p:cNvPr id="189" name="Image 79" descr=" "/>
          <p:cNvPicPr>
            <a:picLocks noChangeAspect="1"/>
          </p:cNvPicPr>
          <p:nvPr/>
        </p:nvPicPr>
        <p:blipFill>
          <a:blip r:embed="rId140">
            <a:extLst>
              <a:ext uri="{96DAC541-7B7A-43D3-8B79-37D633B846F1}">
                <asvg:svgBlip xmlns:asvg="http://schemas.microsoft.com/office/drawing/2016/SVG/main" r:embed="rId141"/>
              </a:ext>
            </a:extLst>
          </a:blip>
          <a:stretch>
            <a:fillRect/>
          </a:stretch>
        </p:blipFill>
        <p:spPr>
          <a:xfrm>
            <a:off x="6934186" y="3716507"/>
            <a:ext cx="180320" cy="90659"/>
          </a:xfrm>
          <a:prstGeom prst="rect">
            <a:avLst/>
          </a:prstGeom>
        </p:spPr>
      </p:pic>
      <p:sp>
        <p:nvSpPr>
          <p:cNvPr id="190" name="Shape 100">
            <a:extLst>
              <a:ext uri="{FF2B5EF4-FFF2-40B4-BE49-F238E27FC236}">
                <a16:creationId xmlns:a16="http://schemas.microsoft.com/office/drawing/2014/main" id="{6FCA97A4-17D9-FDF1-A106-2B7631E69299}"/>
              </a:ext>
            </a:extLst>
          </p:cNvPr>
          <p:cNvSpPr/>
          <p:nvPr/>
        </p:nvSpPr>
        <p:spPr>
          <a:xfrm>
            <a:off x="4759918" y="2336261"/>
            <a:ext cx="2538805" cy="4506786"/>
          </a:xfrm>
          <a:prstGeom prst="rect">
            <a:avLst/>
          </a:prstGeom>
          <a:solidFill>
            <a:srgbClr val="2B4B38">
              <a:alpha val="100000"/>
            </a:srgbClr>
          </a:solidFill>
          <a:ln/>
        </p:spPr>
        <p:txBody>
          <a:bodyPr/>
          <a:lstStyle/>
          <a:p>
            <a:endParaRPr lang="fr-FR" dirty="0"/>
          </a:p>
        </p:txBody>
      </p:sp>
      <p:grpSp>
        <p:nvGrpSpPr>
          <p:cNvPr id="229" name="Groupe 228">
            <a:extLst>
              <a:ext uri="{FF2B5EF4-FFF2-40B4-BE49-F238E27FC236}">
                <a16:creationId xmlns:a16="http://schemas.microsoft.com/office/drawing/2014/main" id="{379558E8-3DBB-46A0-F291-29EE4CA8246D}"/>
              </a:ext>
            </a:extLst>
          </p:cNvPr>
          <p:cNvGrpSpPr/>
          <p:nvPr/>
        </p:nvGrpSpPr>
        <p:grpSpPr>
          <a:xfrm>
            <a:off x="4752323" y="2482555"/>
            <a:ext cx="2526110" cy="519049"/>
            <a:chOff x="4752323" y="2631377"/>
            <a:chExt cx="2526110" cy="519049"/>
          </a:xfrm>
        </p:grpSpPr>
        <p:sp>
          <p:nvSpPr>
            <p:cNvPr id="192" name="Text 103">
              <a:extLst>
                <a:ext uri="{FF2B5EF4-FFF2-40B4-BE49-F238E27FC236}">
                  <a16:creationId xmlns:a16="http://schemas.microsoft.com/office/drawing/2014/main" id="{D2B33544-CD01-D446-337A-3322EC9F41AE}"/>
                </a:ext>
              </a:extLst>
            </p:cNvPr>
            <p:cNvSpPr/>
            <p:nvPr/>
          </p:nvSpPr>
          <p:spPr>
            <a:xfrm>
              <a:off x="5165751" y="2631377"/>
              <a:ext cx="1628736" cy="14455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ctr">
                <a:buNone/>
              </a:pPr>
              <a:endParaRPr lang="en-US" sz="900" dirty="0">
                <a:latin typeface="Space Grotesk Light" pitchFamily="2" charset="77"/>
                <a:cs typeface="Space Grotesk Light" pitchFamily="2" charset="77"/>
              </a:endParaRPr>
            </a:p>
          </p:txBody>
        </p:sp>
        <p:sp>
          <p:nvSpPr>
            <p:cNvPr id="203" name="Text 1">
              <a:extLst>
                <a:ext uri="{FF2B5EF4-FFF2-40B4-BE49-F238E27FC236}">
                  <a16:creationId xmlns:a16="http://schemas.microsoft.com/office/drawing/2014/main" id="{E75D7D29-3706-1A8D-4AB1-18F1922DFEBD}"/>
                </a:ext>
              </a:extLst>
            </p:cNvPr>
            <p:cNvSpPr/>
            <p:nvPr/>
          </p:nvSpPr>
          <p:spPr>
            <a:xfrm>
              <a:off x="4752323" y="2879566"/>
              <a:ext cx="2526110" cy="2708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ctr"/>
              <a:r>
                <a:rPr lang="en-US" sz="2000" dirty="0">
                  <a:solidFill>
                    <a:srgbClr val="89A894"/>
                  </a:solidFill>
                  <a:latin typeface="DM Serif Display Regular" pitchFamily="34" charset="0"/>
                  <a:ea typeface="DM Serif Display Regular" pitchFamily="34" charset="-122"/>
                  <a:cs typeface="DM Serif Display Regular" pitchFamily="34" charset="-120"/>
                </a:rPr>
                <a:t>Menu du Pays</a:t>
              </a:r>
              <a:r>
                <a:rPr lang="en-US" sz="1400" dirty="0">
                  <a:solidFill>
                    <a:srgbClr val="89A894"/>
                  </a:solidFill>
                  <a:latin typeface="DM Serif Display Regular" pitchFamily="34" charset="0"/>
                  <a:ea typeface="DM Serif Display Regular" pitchFamily="34" charset="-122"/>
                  <a:cs typeface="DM Serif Display Regular" pitchFamily="34" charset="-120"/>
                </a:rPr>
                <a:t>*</a:t>
              </a:r>
              <a:r>
                <a:rPr lang="en-US" sz="2000" dirty="0">
                  <a:solidFill>
                    <a:srgbClr val="89A894"/>
                  </a:solidFill>
                  <a:latin typeface="DM Serif Display Regular" pitchFamily="34" charset="0"/>
                  <a:ea typeface="DM Serif Display Regular" pitchFamily="34" charset="-122"/>
                  <a:cs typeface="DM Serif Display Regular" pitchFamily="34" charset="-120"/>
                </a:rPr>
                <a:t>  </a:t>
              </a:r>
              <a:r>
                <a:rPr lang="en-US" sz="1100" dirty="0">
                  <a:solidFill>
                    <a:srgbClr val="FFF7DA">
                      <a:alpha val="100000"/>
                    </a:srgbClr>
                  </a:solidFill>
                  <a:latin typeface="Space Grotesk Bold" pitchFamily="34" charset="0"/>
                  <a:ea typeface="DM Serif Display Regular" pitchFamily="34" charset="-122"/>
                  <a:cs typeface="Space Grotesk Bold" pitchFamily="34" charset="-120"/>
                </a:rPr>
                <a:t>33</a:t>
              </a:r>
              <a:r>
                <a:rPr lang="en-US" sz="1100" dirty="0">
                  <a:solidFill>
                    <a:srgbClr val="FFF7DA">
                      <a:alpha val="100000"/>
                    </a:srgbClr>
                  </a:solidFill>
                  <a:latin typeface="Space Grotesk Bold" pitchFamily="34" charset="0"/>
                  <a:ea typeface="Space Grotesk Bold" pitchFamily="34" charset="-122"/>
                  <a:cs typeface="Space Grotesk Bold" pitchFamily="34" charset="-120"/>
                </a:rPr>
                <a:t>€</a:t>
              </a:r>
            </a:p>
            <a:p>
              <a:pPr algn="ctr"/>
              <a:r>
                <a:rPr lang="en-US" sz="1100" dirty="0">
                  <a:solidFill>
                    <a:srgbClr val="FFF7DA">
                      <a:alpha val="100000"/>
                    </a:srgbClr>
                  </a:solidFill>
                  <a:latin typeface="Space Grotesk Bold" pitchFamily="34" charset="0"/>
                  <a:ea typeface="Space Grotesk Bold" pitchFamily="34" charset="-122"/>
                  <a:cs typeface="Space Grotesk Bold" pitchFamily="34" charset="-120"/>
                </a:rPr>
                <a:t>Entrée / Plat / Dessert </a:t>
              </a:r>
              <a:endParaRPr lang="en-US" sz="1100" dirty="0">
                <a:solidFill>
                  <a:srgbClr val="89A894"/>
                </a:solidFill>
              </a:endParaRPr>
            </a:p>
          </p:txBody>
        </p:sp>
      </p:grpSp>
      <p:grpSp>
        <p:nvGrpSpPr>
          <p:cNvPr id="228" name="Groupe 227">
            <a:extLst>
              <a:ext uri="{FF2B5EF4-FFF2-40B4-BE49-F238E27FC236}">
                <a16:creationId xmlns:a16="http://schemas.microsoft.com/office/drawing/2014/main" id="{90A2A146-15C8-6A58-DFF9-8404A67D8086}"/>
              </a:ext>
            </a:extLst>
          </p:cNvPr>
          <p:cNvGrpSpPr/>
          <p:nvPr/>
        </p:nvGrpSpPr>
        <p:grpSpPr>
          <a:xfrm>
            <a:off x="4883182" y="4486517"/>
            <a:ext cx="2241468" cy="2015563"/>
            <a:chOff x="4897110" y="4567533"/>
            <a:chExt cx="2241468" cy="2015563"/>
          </a:xfrm>
        </p:grpSpPr>
        <p:sp>
          <p:nvSpPr>
            <p:cNvPr id="213" name="Text 1">
              <a:extLst>
                <a:ext uri="{FF2B5EF4-FFF2-40B4-BE49-F238E27FC236}">
                  <a16:creationId xmlns:a16="http://schemas.microsoft.com/office/drawing/2014/main" id="{DDB4A30D-98ED-941E-CD3A-C42E77C71DCE}"/>
                </a:ext>
              </a:extLst>
            </p:cNvPr>
            <p:cNvSpPr/>
            <p:nvPr/>
          </p:nvSpPr>
          <p:spPr>
            <a:xfrm>
              <a:off x="4897110" y="4567533"/>
              <a:ext cx="2241468" cy="2708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ctr">
                <a:buNone/>
              </a:pPr>
              <a:r>
                <a:rPr lang="en-US" sz="2000" dirty="0">
                  <a:solidFill>
                    <a:srgbClr val="89A894">
                      <a:alpha val="100000"/>
                    </a:srgbClr>
                  </a:solidFill>
                  <a:latin typeface="DM Serif Display Regular" pitchFamily="34" charset="0"/>
                  <a:ea typeface="DM Serif Display Regular" pitchFamily="34" charset="-122"/>
                  <a:cs typeface="DM Serif Display Regular" pitchFamily="34" charset="-120"/>
                </a:rPr>
                <a:t>Menu Enfant</a:t>
              </a:r>
              <a:endParaRPr lang="en-US" sz="2000" dirty="0"/>
            </a:p>
          </p:txBody>
        </p:sp>
        <p:sp>
          <p:nvSpPr>
            <p:cNvPr id="216" name="Text 121">
              <a:extLst>
                <a:ext uri="{FF2B5EF4-FFF2-40B4-BE49-F238E27FC236}">
                  <a16:creationId xmlns:a16="http://schemas.microsoft.com/office/drawing/2014/main" id="{DBCA3BBD-C1E7-A336-A706-D696C1DEEE43}"/>
                </a:ext>
              </a:extLst>
            </p:cNvPr>
            <p:cNvSpPr/>
            <p:nvPr/>
          </p:nvSpPr>
          <p:spPr>
            <a:xfrm>
              <a:off x="5060203" y="5015047"/>
              <a:ext cx="1933723" cy="14954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ctr">
                <a:buNone/>
              </a:pPr>
              <a:r>
                <a:rPr lang="en-US" sz="1100" dirty="0">
                  <a:solidFill>
                    <a:srgbClr val="FFF7DA">
                      <a:alpha val="100000"/>
                    </a:srgbClr>
                  </a:solidFill>
                  <a:latin typeface="Space Grotesk Bold" pitchFamily="34" charset="0"/>
                  <a:ea typeface="Space Grotesk Bold" pitchFamily="34" charset="-122"/>
                  <a:cs typeface="Space Grotesk Bold" pitchFamily="34" charset="-120"/>
                </a:rPr>
                <a:t>12€</a:t>
              </a:r>
              <a:r>
                <a:rPr lang="en-US" sz="1000" dirty="0">
                  <a:solidFill>
                    <a:srgbClr val="FFF7DA">
                      <a:alpha val="100000"/>
                    </a:srgbClr>
                  </a:solidFill>
                  <a:latin typeface="Space Grotesk Bold" pitchFamily="34" charset="0"/>
                  <a:ea typeface="Space Grotesk Bold" pitchFamily="34" charset="-122"/>
                  <a:cs typeface="Space Grotesk Bold" pitchFamily="34" charset="-120"/>
                </a:rPr>
                <a:t> - </a:t>
              </a:r>
              <a:r>
                <a:rPr lang="en-US" sz="700" dirty="0" err="1">
                  <a:solidFill>
                    <a:srgbClr val="FFF7DA">
                      <a:alpha val="100000"/>
                    </a:srgbClr>
                  </a:solidFill>
                  <a:latin typeface="Space Grotesk Bold" pitchFamily="34" charset="0"/>
                  <a:ea typeface="Space Grotesk Bold" pitchFamily="34" charset="-122"/>
                  <a:cs typeface="Space Grotesk Bold" pitchFamily="34" charset="-120"/>
                </a:rPr>
                <a:t>jusqu’à</a:t>
              </a:r>
              <a:r>
                <a:rPr lang="en-US" sz="700" dirty="0">
                  <a:solidFill>
                    <a:srgbClr val="FFF7DA">
                      <a:alpha val="100000"/>
                    </a:srgbClr>
                  </a:solidFill>
                  <a:latin typeface="Space Grotesk Bold" pitchFamily="34" charset="0"/>
                  <a:ea typeface="Space Grotesk Bold" pitchFamily="34" charset="-122"/>
                  <a:cs typeface="Space Grotesk Bold" pitchFamily="34" charset="-120"/>
                </a:rPr>
                <a:t> 10 </a:t>
              </a:r>
              <a:r>
                <a:rPr lang="en-US" sz="700" dirty="0" err="1">
                  <a:solidFill>
                    <a:srgbClr val="FFF7DA">
                      <a:alpha val="100000"/>
                    </a:srgbClr>
                  </a:solidFill>
                  <a:latin typeface="Space Grotesk Bold" pitchFamily="34" charset="0"/>
                  <a:ea typeface="Space Grotesk Bold" pitchFamily="34" charset="-122"/>
                  <a:cs typeface="Space Grotesk Bold" pitchFamily="34" charset="-120"/>
                </a:rPr>
                <a:t>ans</a:t>
              </a:r>
              <a:endParaRPr lang="en-US" sz="700" dirty="0"/>
            </a:p>
          </p:txBody>
        </p:sp>
        <p:sp>
          <p:nvSpPr>
            <p:cNvPr id="217" name="Text 121">
              <a:extLst>
                <a:ext uri="{FF2B5EF4-FFF2-40B4-BE49-F238E27FC236}">
                  <a16:creationId xmlns:a16="http://schemas.microsoft.com/office/drawing/2014/main" id="{9B7E1AEF-FFB1-2857-2A1B-EC06B416E6F1}"/>
                </a:ext>
              </a:extLst>
            </p:cNvPr>
            <p:cNvSpPr/>
            <p:nvPr/>
          </p:nvSpPr>
          <p:spPr>
            <a:xfrm>
              <a:off x="5102676" y="5294874"/>
              <a:ext cx="1933723" cy="128822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ctr">
                <a:buNone/>
              </a:pPr>
              <a:r>
                <a:rPr lang="en-US" sz="1000" b="1" dirty="0">
                  <a:solidFill>
                    <a:srgbClr val="89A894"/>
                  </a:solidFill>
                  <a:latin typeface="Space Grotesk regular"/>
                  <a:ea typeface="Space Grotesk Bold" pitchFamily="34" charset="-122"/>
                  <a:cs typeface="Space Grotesk" pitchFamily="2" charset="77"/>
                </a:rPr>
                <a:t>Pièce de </a:t>
              </a:r>
              <a:r>
                <a:rPr lang="en-US" sz="1000" b="1" dirty="0" err="1">
                  <a:solidFill>
                    <a:srgbClr val="89A894"/>
                  </a:solidFill>
                  <a:latin typeface="Space Grotesk regular"/>
                  <a:ea typeface="Space Grotesk Bold" pitchFamily="34" charset="-122"/>
                  <a:cs typeface="Space Grotesk" pitchFamily="2" charset="77"/>
                </a:rPr>
                <a:t>Viande</a:t>
              </a:r>
              <a:r>
                <a:rPr lang="en-US" sz="1000" b="1" dirty="0">
                  <a:solidFill>
                    <a:srgbClr val="89A894"/>
                  </a:solidFill>
                  <a:latin typeface="Space Grotesk regular"/>
                  <a:ea typeface="Space Grotesk Bold" pitchFamily="34" charset="-122"/>
                  <a:cs typeface="Space Grotesk" pitchFamily="2" charset="77"/>
                </a:rPr>
                <a:t> </a:t>
              </a:r>
              <a:r>
                <a:rPr lang="en-US" sz="1000" dirty="0" err="1">
                  <a:solidFill>
                    <a:srgbClr val="89A894"/>
                  </a:solidFill>
                  <a:latin typeface="Space Grotesk regular"/>
                  <a:ea typeface="Space Grotesk Bold" pitchFamily="34" charset="-122"/>
                  <a:cs typeface="Space Grotesk Light" pitchFamily="2" charset="77"/>
                </a:rPr>
                <a:t>ou</a:t>
              </a:r>
              <a:r>
                <a:rPr lang="en-US" sz="1000" dirty="0">
                  <a:solidFill>
                    <a:srgbClr val="89A894"/>
                  </a:solidFill>
                  <a:latin typeface="Space Grotesk regular"/>
                  <a:ea typeface="Space Grotesk Bold" pitchFamily="34" charset="-122"/>
                  <a:cs typeface="Space Grotesk Light" pitchFamily="2" charset="77"/>
                </a:rPr>
                <a:t> </a:t>
              </a:r>
              <a:r>
                <a:rPr lang="en-US" sz="1000" b="1" dirty="0">
                  <a:solidFill>
                    <a:srgbClr val="89A894"/>
                  </a:solidFill>
                  <a:latin typeface="Space Grotesk regular"/>
                  <a:ea typeface="Space Grotesk Bold" pitchFamily="34" charset="-122"/>
                  <a:cs typeface="Space Grotesk Light" pitchFamily="2" charset="77"/>
                </a:rPr>
                <a:t>Volaille</a:t>
              </a:r>
              <a:r>
                <a:rPr lang="en-US" sz="1000" dirty="0">
                  <a:solidFill>
                    <a:srgbClr val="89A894"/>
                  </a:solidFill>
                  <a:latin typeface="Space Grotesk regular"/>
                  <a:ea typeface="Space Grotesk Bold" pitchFamily="34" charset="-122"/>
                  <a:cs typeface="Space Grotesk Light" pitchFamily="2" charset="77"/>
                </a:rPr>
                <a:t> </a:t>
              </a:r>
            </a:p>
            <a:p>
              <a:pPr marL="0" indent="0" algn="ctr">
                <a:buNone/>
              </a:pPr>
              <a:r>
                <a:rPr lang="en-US" sz="1000" dirty="0" err="1">
                  <a:solidFill>
                    <a:srgbClr val="89A894"/>
                  </a:solidFill>
                  <a:latin typeface="Space Grotesk regular"/>
                  <a:ea typeface="Space Grotesk Bold" pitchFamily="34" charset="-122"/>
                  <a:cs typeface="Space Grotesk Light" pitchFamily="2" charset="77"/>
                </a:rPr>
                <a:t>ou</a:t>
              </a:r>
              <a:r>
                <a:rPr lang="en-US" sz="1000" dirty="0">
                  <a:solidFill>
                    <a:srgbClr val="89A894"/>
                  </a:solidFill>
                  <a:latin typeface="Space Grotesk regular"/>
                  <a:ea typeface="Space Grotesk Bold" pitchFamily="34" charset="-122"/>
                  <a:cs typeface="Space Grotesk Light" pitchFamily="2" charset="77"/>
                </a:rPr>
                <a:t> </a:t>
              </a:r>
              <a:r>
                <a:rPr lang="en-US" sz="1000" b="1" dirty="0">
                  <a:solidFill>
                    <a:srgbClr val="89A894"/>
                  </a:solidFill>
                  <a:latin typeface="Space Grotesk regular"/>
                  <a:ea typeface="Space Grotesk Bold" pitchFamily="34" charset="-122"/>
                  <a:cs typeface="Space Grotesk" pitchFamily="2" charset="77"/>
                </a:rPr>
                <a:t>Poisson </a:t>
              </a:r>
              <a:r>
                <a:rPr lang="en-US" sz="1000" b="1" dirty="0" err="1">
                  <a:solidFill>
                    <a:srgbClr val="89A894"/>
                  </a:solidFill>
                  <a:latin typeface="Space Grotesk regular"/>
                  <a:ea typeface="Space Grotesk Bold" pitchFamily="34" charset="-122"/>
                  <a:cs typeface="Space Grotesk" pitchFamily="2" charset="77"/>
                </a:rPr>
                <a:t>en</a:t>
              </a:r>
              <a:r>
                <a:rPr lang="en-US" sz="1000" b="1" dirty="0">
                  <a:solidFill>
                    <a:srgbClr val="89A894"/>
                  </a:solidFill>
                  <a:latin typeface="Space Grotesk regular"/>
                  <a:ea typeface="Space Grotesk Bold" pitchFamily="34" charset="-122"/>
                  <a:cs typeface="Space Grotesk" pitchFamily="2" charset="77"/>
                </a:rPr>
                <a:t> filet </a:t>
              </a:r>
              <a:r>
                <a:rPr lang="en-US" sz="1000" b="1" dirty="0" err="1">
                  <a:solidFill>
                    <a:srgbClr val="89A894"/>
                  </a:solidFill>
                  <a:latin typeface="Space Grotesk regular"/>
                  <a:ea typeface="Space Grotesk Bold" pitchFamily="34" charset="-122"/>
                  <a:cs typeface="Space Grotesk" pitchFamily="2" charset="77"/>
                </a:rPr>
                <a:t>ou</a:t>
              </a:r>
              <a:r>
                <a:rPr lang="en-US" sz="1000" b="1" dirty="0">
                  <a:solidFill>
                    <a:srgbClr val="89A894"/>
                  </a:solidFill>
                  <a:latin typeface="Space Grotesk regular"/>
                  <a:ea typeface="Space Grotesk Bold" pitchFamily="34" charset="-122"/>
                  <a:cs typeface="Space Grotesk" pitchFamily="2" charset="77"/>
                </a:rPr>
                <a:t> </a:t>
              </a:r>
              <a:r>
                <a:rPr lang="en-US" sz="1000" b="1" dirty="0" err="1">
                  <a:solidFill>
                    <a:srgbClr val="89A894"/>
                  </a:solidFill>
                  <a:latin typeface="Space Grotesk regular"/>
                  <a:ea typeface="Space Grotesk Bold" pitchFamily="34" charset="-122"/>
                  <a:cs typeface="Space Grotesk" pitchFamily="2" charset="77"/>
                </a:rPr>
                <a:t>en</a:t>
              </a:r>
              <a:r>
                <a:rPr lang="en-US" sz="1000" b="1" dirty="0">
                  <a:solidFill>
                    <a:srgbClr val="89A894"/>
                  </a:solidFill>
                  <a:latin typeface="Space Grotesk regular"/>
                  <a:ea typeface="Space Grotesk Bold" pitchFamily="34" charset="-122"/>
                  <a:cs typeface="Space Grotesk" pitchFamily="2" charset="77"/>
                </a:rPr>
                <a:t> pavé</a:t>
              </a:r>
              <a:br>
                <a:rPr lang="en-US" sz="1050" b="1" dirty="0">
                  <a:solidFill>
                    <a:srgbClr val="89A894"/>
                  </a:solidFill>
                  <a:latin typeface="Space Grotesk" pitchFamily="2" charset="77"/>
                  <a:ea typeface="Space Grotesk Bold" pitchFamily="34" charset="-122"/>
                  <a:cs typeface="Space Grotesk" pitchFamily="2" charset="77"/>
                </a:rPr>
              </a:br>
              <a:r>
                <a:rPr lang="en-US" sz="1050" dirty="0">
                  <a:solidFill>
                    <a:srgbClr val="89A894"/>
                  </a:solidFill>
                  <a:latin typeface="Space Grotesk regular"/>
                  <a:ea typeface="Space Grotesk Bold" pitchFamily="34" charset="-122"/>
                  <a:cs typeface="Space Grotesk Light" pitchFamily="2" charset="77"/>
                </a:rPr>
                <a:t>avec son </a:t>
              </a:r>
              <a:r>
                <a:rPr lang="en-US" sz="1050" dirty="0" err="1">
                  <a:solidFill>
                    <a:srgbClr val="89A894"/>
                  </a:solidFill>
                  <a:latin typeface="Space Grotesk regular"/>
                  <a:ea typeface="Space Grotesk Bold" pitchFamily="34" charset="-122"/>
                  <a:cs typeface="Space Grotesk Light" pitchFamily="2" charset="77"/>
                </a:rPr>
                <a:t>accompagnement</a:t>
              </a:r>
              <a:endParaRPr lang="en-US" sz="1050" dirty="0">
                <a:solidFill>
                  <a:srgbClr val="89A894"/>
                </a:solidFill>
                <a:latin typeface="Space Grotesk regular"/>
                <a:ea typeface="Space Grotesk Bold" pitchFamily="34" charset="-122"/>
                <a:cs typeface="Space Grotesk Light" pitchFamily="2" charset="77"/>
              </a:endParaRPr>
            </a:p>
            <a:p>
              <a:pPr marL="0" indent="0" algn="ctr">
                <a:buNone/>
              </a:pPr>
              <a:r>
                <a:rPr lang="en-US" sz="1050" dirty="0">
                  <a:solidFill>
                    <a:srgbClr val="89A894"/>
                  </a:solidFill>
                  <a:latin typeface="Space Grotesk regular"/>
                  <a:cs typeface="Space Grotesk Light" pitchFamily="2" charset="77"/>
                </a:rPr>
                <a:t>(</a:t>
              </a:r>
              <a:r>
                <a:rPr lang="en-US" sz="1050" dirty="0" err="1">
                  <a:solidFill>
                    <a:srgbClr val="89A894"/>
                  </a:solidFill>
                  <a:latin typeface="Space Grotesk regular"/>
                  <a:cs typeface="Space Grotesk Light" pitchFamily="2" charset="77"/>
                </a:rPr>
                <a:t>selon</a:t>
              </a:r>
              <a:r>
                <a:rPr lang="en-US" sz="1050" dirty="0">
                  <a:solidFill>
                    <a:srgbClr val="89A894"/>
                  </a:solidFill>
                  <a:latin typeface="Space Grotesk regular"/>
                  <a:cs typeface="Space Grotesk Light" pitchFamily="2" charset="77"/>
                </a:rPr>
                <a:t> </a:t>
              </a:r>
              <a:r>
                <a:rPr lang="en-US" sz="1050" dirty="0" err="1">
                  <a:solidFill>
                    <a:srgbClr val="89A894"/>
                  </a:solidFill>
                  <a:latin typeface="Space Grotesk regular"/>
                  <a:cs typeface="Space Grotesk Light" pitchFamily="2" charset="77"/>
                </a:rPr>
                <a:t>arrivage</a:t>
              </a:r>
              <a:r>
                <a:rPr lang="en-US" sz="1050" dirty="0">
                  <a:solidFill>
                    <a:srgbClr val="89A894"/>
                  </a:solidFill>
                  <a:latin typeface="Space Grotesk regular"/>
                  <a:cs typeface="Space Grotesk Light" pitchFamily="2" charset="77"/>
                </a:rPr>
                <a:t> du jour, consulter le Chef)</a:t>
              </a:r>
            </a:p>
            <a:p>
              <a:pPr marL="0" indent="0" algn="ctr">
                <a:buNone/>
              </a:pPr>
              <a:endParaRPr lang="en-US" sz="1050" dirty="0">
                <a:solidFill>
                  <a:srgbClr val="89A894"/>
                </a:solidFill>
                <a:latin typeface="Space Grotesk regular"/>
                <a:cs typeface="Space Grotesk Light" pitchFamily="2" charset="77"/>
              </a:endParaRPr>
            </a:p>
            <a:p>
              <a:pPr marL="0" indent="0" algn="ctr">
                <a:buNone/>
              </a:pPr>
              <a:r>
                <a:rPr lang="en-US" sz="1050" dirty="0">
                  <a:solidFill>
                    <a:srgbClr val="89A894"/>
                  </a:solidFill>
                  <a:latin typeface="Space Grotesk regular"/>
                  <a:cs typeface="Space Grotesk Light" pitchFamily="2" charset="77"/>
                </a:rPr>
                <a:t>Une boule de glace</a:t>
              </a:r>
            </a:p>
            <a:p>
              <a:pPr marL="0" indent="0" algn="ctr">
                <a:buNone/>
              </a:pPr>
              <a:endParaRPr lang="en-US" sz="1050" dirty="0">
                <a:solidFill>
                  <a:srgbClr val="89A894"/>
                </a:solidFill>
                <a:latin typeface="Space Grotesk regular"/>
                <a:cs typeface="Space Grotesk Light" pitchFamily="2" charset="77"/>
              </a:endParaRPr>
            </a:p>
            <a:p>
              <a:pPr marL="0" indent="0" algn="ctr">
                <a:buNone/>
              </a:pPr>
              <a:r>
                <a:rPr lang="en-US" sz="1050" dirty="0">
                  <a:solidFill>
                    <a:srgbClr val="89A894"/>
                  </a:solidFill>
                  <a:latin typeface="Space Grotesk regular"/>
                  <a:cs typeface="Space Grotesk Light" pitchFamily="2" charset="77"/>
                </a:rPr>
                <a:t>Un sirop à </a:t>
              </a:r>
              <a:r>
                <a:rPr lang="en-US" sz="1050" dirty="0" err="1">
                  <a:solidFill>
                    <a:srgbClr val="89A894"/>
                  </a:solidFill>
                  <a:latin typeface="Space Grotesk regular"/>
                  <a:cs typeface="Space Grotesk Light" pitchFamily="2" charset="77"/>
                </a:rPr>
                <a:t>l’eau</a:t>
              </a:r>
              <a:endParaRPr lang="en-US" sz="1050" dirty="0">
                <a:solidFill>
                  <a:srgbClr val="89A894"/>
                </a:solidFill>
                <a:latin typeface="Space Grotesk regular"/>
                <a:cs typeface="Space Grotesk Light" pitchFamily="2" charset="77"/>
              </a:endParaRPr>
            </a:p>
          </p:txBody>
        </p:sp>
      </p:grpSp>
      <p:cxnSp>
        <p:nvCxnSpPr>
          <p:cNvPr id="227" name="Connecteur droit 226">
            <a:extLst>
              <a:ext uri="{FF2B5EF4-FFF2-40B4-BE49-F238E27FC236}">
                <a16:creationId xmlns:a16="http://schemas.microsoft.com/office/drawing/2014/main" id="{AFF5A557-10DD-DD71-C6CD-A5419F1F41DE}"/>
              </a:ext>
            </a:extLst>
          </p:cNvPr>
          <p:cNvCxnSpPr>
            <a:cxnSpLocks/>
          </p:cNvCxnSpPr>
          <p:nvPr/>
        </p:nvCxnSpPr>
        <p:spPr>
          <a:xfrm>
            <a:off x="5661535" y="4168211"/>
            <a:ext cx="725644" cy="0"/>
          </a:xfrm>
          <a:prstGeom prst="line">
            <a:avLst/>
          </a:prstGeom>
          <a:ln w="12700">
            <a:solidFill>
              <a:srgbClr val="89A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 6">
            <a:extLst>
              <a:ext uri="{FF2B5EF4-FFF2-40B4-BE49-F238E27FC236}">
                <a16:creationId xmlns:a16="http://schemas.microsoft.com/office/drawing/2014/main" id="{980B9CB9-FF71-4D00-AF8B-FB15B78CE1D1}"/>
              </a:ext>
            </a:extLst>
          </p:cNvPr>
          <p:cNvSpPr/>
          <p:nvPr/>
        </p:nvSpPr>
        <p:spPr>
          <a:xfrm>
            <a:off x="4697679" y="10446673"/>
            <a:ext cx="2526111" cy="1756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cs typeface="Space Grotesk Medium" pitchFamily="2" charset="77"/>
              </a:rPr>
              <a:t>Prix nets </a:t>
            </a:r>
            <a:r>
              <a:rPr lang="en-US" sz="1050" dirty="0" err="1">
                <a:solidFill>
                  <a:srgbClr val="2B4B38">
                    <a:alpha val="100000"/>
                  </a:srgbClr>
                </a:solidFill>
                <a:latin typeface="Space Grotesk regular"/>
                <a:cs typeface="Space Grotesk Medium" pitchFamily="2" charset="77"/>
              </a:rPr>
              <a:t>en</a:t>
            </a: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cs typeface="Space Grotesk Medium" pitchFamily="2" charset="77"/>
              </a:rPr>
              <a:t> euros TTC, service </a:t>
            </a:r>
            <a:r>
              <a:rPr lang="en-US" sz="1050" dirty="0" err="1">
                <a:solidFill>
                  <a:srgbClr val="2B4B38">
                    <a:alpha val="100000"/>
                  </a:srgbClr>
                </a:solidFill>
                <a:latin typeface="Space Grotesk regular"/>
                <a:cs typeface="Space Grotesk Medium" pitchFamily="2" charset="77"/>
              </a:rPr>
              <a:t>inclus</a:t>
            </a:r>
            <a:endParaRPr lang="en-US" sz="1050" dirty="0">
              <a:latin typeface="Space Grotesk regular"/>
              <a:cs typeface="Space Grotesk Medium" pitchFamily="2" charset="77"/>
            </a:endParaRPr>
          </a:p>
        </p:txBody>
      </p:sp>
      <p:sp>
        <p:nvSpPr>
          <p:cNvPr id="195" name="Text 8">
            <a:extLst>
              <a:ext uri="{FF2B5EF4-FFF2-40B4-BE49-F238E27FC236}">
                <a16:creationId xmlns:a16="http://schemas.microsoft.com/office/drawing/2014/main" id="{B509523C-9B0C-1478-B518-4CD048A1B372}"/>
              </a:ext>
            </a:extLst>
          </p:cNvPr>
          <p:cNvSpPr/>
          <p:nvPr/>
        </p:nvSpPr>
        <p:spPr>
          <a:xfrm>
            <a:off x="309933" y="3427356"/>
            <a:ext cx="4153368" cy="276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Les Oeufs Mayo du Chef au </a:t>
            </a:r>
            <a:r>
              <a:rPr lang="en-US" sz="1050" dirty="0" err="1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pimenton</a:t>
            </a: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 </a:t>
            </a:r>
          </a:p>
          <a:p>
            <a:pPr marL="0" indent="0" algn="l">
              <a:lnSpc>
                <a:spcPts val="1000"/>
              </a:lnSpc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et </a:t>
            </a:r>
            <a:r>
              <a:rPr lang="en-US" sz="1050" dirty="0" err="1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Ventrèche</a:t>
            </a: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 </a:t>
            </a:r>
            <a:r>
              <a:rPr lang="en-US" sz="1050" dirty="0" err="1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grillé</a:t>
            </a: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 de </a:t>
            </a:r>
            <a:r>
              <a:rPr lang="en-US" sz="1050" dirty="0" err="1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cochon</a:t>
            </a: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 Manex</a:t>
            </a:r>
          </a:p>
        </p:txBody>
      </p:sp>
      <p:sp>
        <p:nvSpPr>
          <p:cNvPr id="200" name="ZoneTexte 199">
            <a:extLst>
              <a:ext uri="{FF2B5EF4-FFF2-40B4-BE49-F238E27FC236}">
                <a16:creationId xmlns:a16="http://schemas.microsoft.com/office/drawing/2014/main" id="{F5ED69E7-8F92-BEEF-EAB7-F6B082FE36D0}"/>
              </a:ext>
            </a:extLst>
          </p:cNvPr>
          <p:cNvSpPr txBox="1"/>
          <p:nvPr/>
        </p:nvSpPr>
        <p:spPr>
          <a:xfrm>
            <a:off x="234539" y="8864650"/>
            <a:ext cx="40280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chemeClr val="accent6">
                    <a:lumMod val="50000"/>
                  </a:schemeClr>
                </a:solidFill>
                <a:latin typeface="Space Grotesk regular"/>
              </a:rPr>
              <a:t>Le Dôme au </a:t>
            </a:r>
            <a:r>
              <a:rPr lang="en-US" sz="1050" dirty="0" err="1">
                <a:solidFill>
                  <a:schemeClr val="accent6">
                    <a:lumMod val="50000"/>
                  </a:schemeClr>
                </a:solidFill>
                <a:latin typeface="Space Grotesk regular"/>
              </a:rPr>
              <a:t>chocolat</a:t>
            </a:r>
            <a:r>
              <a:rPr lang="en-US" sz="1050" dirty="0">
                <a:solidFill>
                  <a:schemeClr val="accent6">
                    <a:lumMod val="50000"/>
                  </a:schemeClr>
                </a:solidFill>
                <a:latin typeface="Space Grotesk regular"/>
              </a:rPr>
              <a:t> et son </a:t>
            </a:r>
            <a:r>
              <a:rPr lang="en-US" sz="1050" dirty="0" err="1">
                <a:solidFill>
                  <a:schemeClr val="accent6">
                    <a:lumMod val="50000"/>
                  </a:schemeClr>
                </a:solidFill>
                <a:latin typeface="Space Grotesk regular"/>
              </a:rPr>
              <a:t>sablé</a:t>
            </a:r>
            <a:r>
              <a:rPr lang="en-US" sz="1050" dirty="0">
                <a:solidFill>
                  <a:schemeClr val="accent6">
                    <a:lumMod val="50000"/>
                  </a:schemeClr>
                </a:solidFill>
                <a:latin typeface="Space Grotesk regular"/>
              </a:rPr>
              <a:t>, </a:t>
            </a:r>
          </a:p>
          <a:p>
            <a:pPr marL="0" indent="0">
              <a:buNone/>
            </a:pPr>
            <a:r>
              <a:rPr lang="en-US" sz="1050" dirty="0">
                <a:solidFill>
                  <a:schemeClr val="accent6">
                    <a:lumMod val="50000"/>
                  </a:schemeClr>
                </a:solidFill>
                <a:latin typeface="Space Grotesk regular"/>
              </a:rPr>
              <a:t>sauce caramel et </a:t>
            </a:r>
            <a:r>
              <a:rPr lang="en-US" sz="1050" dirty="0" err="1">
                <a:solidFill>
                  <a:schemeClr val="accent6">
                    <a:lumMod val="50000"/>
                  </a:schemeClr>
                </a:solidFill>
                <a:latin typeface="Space Grotesk regular"/>
              </a:rPr>
              <a:t>éclats</a:t>
            </a:r>
            <a:r>
              <a:rPr lang="en-US" sz="1050" dirty="0">
                <a:solidFill>
                  <a:schemeClr val="accent6">
                    <a:lumMod val="50000"/>
                  </a:schemeClr>
                </a:solidFill>
                <a:latin typeface="Space Grotesk regular"/>
              </a:rPr>
              <a:t> de </a:t>
            </a:r>
            <a:r>
              <a:rPr lang="en-US" sz="1050" dirty="0" err="1">
                <a:solidFill>
                  <a:schemeClr val="accent6">
                    <a:lumMod val="50000"/>
                  </a:schemeClr>
                </a:solidFill>
                <a:latin typeface="Space Grotesk regular"/>
              </a:rPr>
              <a:t>spéculos</a:t>
            </a:r>
            <a:endParaRPr lang="en-US" sz="1050" dirty="0">
              <a:solidFill>
                <a:schemeClr val="accent6">
                  <a:lumMod val="50000"/>
                </a:schemeClr>
              </a:solidFill>
              <a:latin typeface="Space Grotesk regular"/>
            </a:endParaRPr>
          </a:p>
        </p:txBody>
      </p:sp>
      <p:sp>
        <p:nvSpPr>
          <p:cNvPr id="201" name="Text 121">
            <a:extLst>
              <a:ext uri="{FF2B5EF4-FFF2-40B4-BE49-F238E27FC236}">
                <a16:creationId xmlns:a16="http://schemas.microsoft.com/office/drawing/2014/main" id="{483978D3-54EB-F3FA-17F5-1F56E4F5F05E}"/>
              </a:ext>
            </a:extLst>
          </p:cNvPr>
          <p:cNvSpPr/>
          <p:nvPr/>
        </p:nvSpPr>
        <p:spPr>
          <a:xfrm>
            <a:off x="5074316" y="2289973"/>
            <a:ext cx="1933723" cy="1495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endParaRPr lang="en-US" sz="700" dirty="0"/>
          </a:p>
        </p:txBody>
      </p:sp>
      <p:sp>
        <p:nvSpPr>
          <p:cNvPr id="104" name="Text 121">
            <a:extLst>
              <a:ext uri="{FF2B5EF4-FFF2-40B4-BE49-F238E27FC236}">
                <a16:creationId xmlns:a16="http://schemas.microsoft.com/office/drawing/2014/main" id="{E52C9307-5945-7A87-DF2C-4E3E5FA95E39}"/>
              </a:ext>
            </a:extLst>
          </p:cNvPr>
          <p:cNvSpPr/>
          <p:nvPr/>
        </p:nvSpPr>
        <p:spPr>
          <a:xfrm>
            <a:off x="5040325" y="3443352"/>
            <a:ext cx="1933723" cy="1260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50" dirty="0">
                <a:solidFill>
                  <a:srgbClr val="89A894"/>
                </a:solidFill>
                <a:latin typeface="Space Grotesk regular"/>
                <a:ea typeface="Space Grotesk Bold" pitchFamily="34" charset="-122"/>
                <a:cs typeface="Space Grotesk Bold" pitchFamily="34" charset="-120"/>
              </a:rPr>
              <a:t>Tous les </a:t>
            </a:r>
            <a:r>
              <a:rPr lang="en-US" sz="1050" dirty="0" err="1">
                <a:solidFill>
                  <a:srgbClr val="89A894"/>
                </a:solidFill>
                <a:latin typeface="Space Grotesk regular"/>
                <a:ea typeface="Space Grotesk Bold" pitchFamily="34" charset="-122"/>
                <a:cs typeface="Space Grotesk Bold" pitchFamily="34" charset="-120"/>
              </a:rPr>
              <a:t>jours</a:t>
            </a:r>
            <a:endParaRPr lang="en-US" sz="1050" dirty="0">
              <a:solidFill>
                <a:srgbClr val="89A894"/>
              </a:solidFill>
              <a:latin typeface="Space Grotesk regular"/>
              <a:ea typeface="Space Grotesk Bold" pitchFamily="34" charset="-122"/>
              <a:cs typeface="Space Grotesk Bold" pitchFamily="34" charset="-120"/>
            </a:endParaRPr>
          </a:p>
          <a:p>
            <a:pPr marL="0" indent="0" algn="ctr">
              <a:buNone/>
            </a:pPr>
            <a:r>
              <a:rPr lang="en-US" sz="1050" dirty="0">
                <a:solidFill>
                  <a:srgbClr val="89A894"/>
                </a:solidFill>
                <a:latin typeface="Space Grotesk regular"/>
                <a:ea typeface="Space Grotesk Bold" pitchFamily="34" charset="-122"/>
                <a:cs typeface="Space Grotesk Bold" pitchFamily="34" charset="-120"/>
              </a:rPr>
              <a:t>Midi et </a:t>
            </a:r>
            <a:r>
              <a:rPr lang="en-US" sz="1050" dirty="0" err="1">
                <a:solidFill>
                  <a:srgbClr val="89A894"/>
                </a:solidFill>
                <a:latin typeface="Space Grotesk regular"/>
                <a:ea typeface="Space Grotesk Bold" pitchFamily="34" charset="-122"/>
                <a:cs typeface="Space Grotesk Bold" pitchFamily="34" charset="-120"/>
              </a:rPr>
              <a:t>soir</a:t>
            </a:r>
            <a:endParaRPr lang="en-US" sz="1050" dirty="0">
              <a:solidFill>
                <a:srgbClr val="89A894"/>
              </a:solidFill>
              <a:latin typeface="Space Grotesk regular"/>
              <a:ea typeface="Space Grotesk Bold" pitchFamily="34" charset="-122"/>
              <a:cs typeface="Space Grotesk Bold" pitchFamily="34" charset="-120"/>
            </a:endParaRPr>
          </a:p>
          <a:p>
            <a:pPr marL="0" indent="0" algn="ctr">
              <a:buNone/>
            </a:pPr>
            <a:endParaRPr lang="en-US" sz="1050" dirty="0">
              <a:solidFill>
                <a:srgbClr val="89A894"/>
              </a:solidFill>
              <a:latin typeface="Space Grotesk regular"/>
              <a:cs typeface="Space Grotesk Bold" pitchFamily="34" charset="-120"/>
            </a:endParaRPr>
          </a:p>
        </p:txBody>
      </p:sp>
      <p:sp>
        <p:nvSpPr>
          <p:cNvPr id="202" name="Text 26">
            <a:extLst>
              <a:ext uri="{FF2B5EF4-FFF2-40B4-BE49-F238E27FC236}">
                <a16:creationId xmlns:a16="http://schemas.microsoft.com/office/drawing/2014/main" id="{44E086C7-A4B0-A62B-D238-33CD1D579ACA}"/>
              </a:ext>
            </a:extLst>
          </p:cNvPr>
          <p:cNvSpPr/>
          <p:nvPr/>
        </p:nvSpPr>
        <p:spPr>
          <a:xfrm>
            <a:off x="310167" y="2776535"/>
            <a:ext cx="3517962" cy="2953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La Salade de </a:t>
            </a:r>
            <a:r>
              <a:rPr lang="en-US" sz="1050" dirty="0" err="1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Chipirons</a:t>
            </a: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 façon </a:t>
            </a:r>
            <a:r>
              <a:rPr lang="en-US" sz="1050" dirty="0" err="1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Escabèche</a:t>
            </a:r>
            <a:endParaRPr lang="en-US" sz="1050" dirty="0">
              <a:latin typeface="Space Grotesk regular"/>
            </a:endParaRPr>
          </a:p>
        </p:txBody>
      </p:sp>
      <p:sp>
        <p:nvSpPr>
          <p:cNvPr id="224" name="Text 97">
            <a:extLst>
              <a:ext uri="{FF2B5EF4-FFF2-40B4-BE49-F238E27FC236}">
                <a16:creationId xmlns:a16="http://schemas.microsoft.com/office/drawing/2014/main" id="{8E6FAEC9-4FC4-D153-9DC3-0786B3D04754}"/>
              </a:ext>
            </a:extLst>
          </p:cNvPr>
          <p:cNvSpPr/>
          <p:nvPr/>
        </p:nvSpPr>
        <p:spPr>
          <a:xfrm>
            <a:off x="332263" y="9919082"/>
            <a:ext cx="2906931" cy="1861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chemeClr val="accent6">
                    <a:lumMod val="75000"/>
                  </a:scheme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Selon la saison  –  Consulter </a:t>
            </a:r>
            <a:r>
              <a:rPr lang="en-US" sz="900" dirty="0" err="1">
                <a:solidFill>
                  <a:schemeClr val="accent6">
                    <a:lumMod val="75000"/>
                  </a:scheme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l’ardoise</a:t>
            </a:r>
            <a:endParaRPr lang="en-US" sz="9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5" name="Text 16">
            <a:extLst>
              <a:ext uri="{FF2B5EF4-FFF2-40B4-BE49-F238E27FC236}">
                <a16:creationId xmlns:a16="http://schemas.microsoft.com/office/drawing/2014/main" id="{29329690-B78E-5EE1-2EA3-3D484ECC233F}"/>
              </a:ext>
            </a:extLst>
          </p:cNvPr>
          <p:cNvSpPr/>
          <p:nvPr/>
        </p:nvSpPr>
        <p:spPr>
          <a:xfrm>
            <a:off x="331116" y="10449176"/>
            <a:ext cx="2098317" cy="187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chemeClr val="accent6">
                    <a:lumMod val="75000"/>
                  </a:schemeClr>
                </a:solidFill>
                <a:latin typeface="Space Grotesk regular"/>
                <a:ea typeface="Space Grotesk Light" pitchFamily="34" charset="-122"/>
              </a:rPr>
              <a:t>Tous nos desserts sont faits maison</a:t>
            </a:r>
            <a:endParaRPr lang="en-US" sz="900" dirty="0">
              <a:solidFill>
                <a:schemeClr val="accent6">
                  <a:lumMod val="75000"/>
                </a:schemeClr>
              </a:solidFill>
              <a:latin typeface="Space Grotesk regular"/>
            </a:endParaRPr>
          </a:p>
        </p:txBody>
      </p:sp>
      <p:sp>
        <p:nvSpPr>
          <p:cNvPr id="232" name="Text 9">
            <a:extLst>
              <a:ext uri="{FF2B5EF4-FFF2-40B4-BE49-F238E27FC236}">
                <a16:creationId xmlns:a16="http://schemas.microsoft.com/office/drawing/2014/main" id="{4365DBBB-40FF-EF8B-48AB-478D5C1ED6D5}"/>
              </a:ext>
            </a:extLst>
          </p:cNvPr>
          <p:cNvSpPr/>
          <p:nvPr/>
        </p:nvSpPr>
        <p:spPr>
          <a:xfrm>
            <a:off x="1358041" y="4765939"/>
            <a:ext cx="836177" cy="172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800" dirty="0">
                <a:solidFill>
                  <a:schemeClr val="accent6">
                    <a:lumMod val="75000"/>
                  </a:schemeClr>
                </a:solidFill>
                <a:latin typeface="Space Grotesk regular"/>
                <a:ea typeface="Space Grotesk Light" pitchFamily="34" charset="-122"/>
              </a:rPr>
              <a:t>(frites maison)</a:t>
            </a:r>
            <a:endParaRPr lang="en-US" sz="800" dirty="0">
              <a:solidFill>
                <a:schemeClr val="accent6">
                  <a:lumMod val="75000"/>
                </a:schemeClr>
              </a:solidFill>
              <a:latin typeface="Space Grotesk regular"/>
            </a:endParaRPr>
          </a:p>
        </p:txBody>
      </p:sp>
      <p:sp>
        <p:nvSpPr>
          <p:cNvPr id="226" name="Text 54">
            <a:extLst>
              <a:ext uri="{FF2B5EF4-FFF2-40B4-BE49-F238E27FC236}">
                <a16:creationId xmlns:a16="http://schemas.microsoft.com/office/drawing/2014/main" id="{BD4C2817-4754-C2D9-A9E0-14433073D5ED}"/>
              </a:ext>
            </a:extLst>
          </p:cNvPr>
          <p:cNvSpPr/>
          <p:nvPr/>
        </p:nvSpPr>
        <p:spPr>
          <a:xfrm>
            <a:off x="306965" y="7296900"/>
            <a:ext cx="3984516" cy="2428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200"/>
              </a:lnSpc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Pour les </a:t>
            </a:r>
            <a:r>
              <a:rPr lang="en-US" sz="1050" dirty="0" err="1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végétariens</a:t>
            </a:r>
            <a:endParaRPr lang="en-US" sz="1050" dirty="0">
              <a:solidFill>
                <a:srgbClr val="2B4B38">
                  <a:alpha val="100000"/>
                </a:srgbClr>
              </a:solidFill>
              <a:latin typeface="Space Grotesk regular"/>
              <a:ea typeface="Space Grotesk Light" pitchFamily="34" charset="-122"/>
              <a:cs typeface="Space Grotesk Light" pitchFamily="34" charset="-120"/>
            </a:endParaRPr>
          </a:p>
          <a:p>
            <a:pPr>
              <a:lnSpc>
                <a:spcPts val="1200"/>
              </a:lnSpc>
            </a:pPr>
            <a:r>
              <a:rPr lang="en-US" sz="800" dirty="0" err="1">
                <a:solidFill>
                  <a:schemeClr val="accent6">
                    <a:lumMod val="75000"/>
                  </a:schemeClr>
                </a:solidFill>
                <a:latin typeface="Space Grotesk regular"/>
                <a:ea typeface="Space Grotesk Light" pitchFamily="34" charset="-122"/>
              </a:rPr>
              <a:t>Selon</a:t>
            </a:r>
            <a:r>
              <a:rPr lang="en-US" sz="800" dirty="0">
                <a:solidFill>
                  <a:schemeClr val="accent6">
                    <a:lumMod val="75000"/>
                  </a:schemeClr>
                </a:solidFill>
                <a:latin typeface="Space Grotesk regular"/>
                <a:ea typeface="Space Grotesk Light" pitchFamily="34" charset="-122"/>
              </a:rPr>
              <a:t> </a:t>
            </a:r>
            <a:r>
              <a:rPr lang="en-US" sz="800" dirty="0" err="1">
                <a:solidFill>
                  <a:schemeClr val="accent6">
                    <a:lumMod val="75000"/>
                  </a:schemeClr>
                </a:solidFill>
                <a:latin typeface="Space Grotesk regular"/>
                <a:ea typeface="Space Grotesk Light" pitchFamily="34" charset="-122"/>
              </a:rPr>
              <a:t>l’inspiration</a:t>
            </a:r>
            <a:r>
              <a:rPr lang="en-US" sz="800" dirty="0">
                <a:solidFill>
                  <a:schemeClr val="accent6">
                    <a:lumMod val="75000"/>
                  </a:schemeClr>
                </a:solidFill>
                <a:latin typeface="Space Grotesk regular"/>
                <a:ea typeface="Space Grotesk Light" pitchFamily="34" charset="-122"/>
              </a:rPr>
              <a:t> du Chef, </a:t>
            </a:r>
            <a:r>
              <a:rPr lang="en-US" sz="800" dirty="0" err="1">
                <a:solidFill>
                  <a:schemeClr val="accent6">
                    <a:lumMod val="75000"/>
                  </a:schemeClr>
                </a:solidFill>
                <a:latin typeface="Space Grotesk regular"/>
                <a:ea typeface="Space Grotesk Light" pitchFamily="34" charset="-122"/>
              </a:rPr>
              <a:t>n’hésitez</a:t>
            </a:r>
            <a:r>
              <a:rPr lang="en-US" sz="800" dirty="0">
                <a:solidFill>
                  <a:schemeClr val="accent6">
                    <a:lumMod val="75000"/>
                  </a:schemeClr>
                </a:solidFill>
                <a:latin typeface="Space Grotesk regular"/>
                <a:ea typeface="Space Grotesk Light" pitchFamily="34" charset="-122"/>
              </a:rPr>
              <a:t> pas à </a:t>
            </a:r>
            <a:r>
              <a:rPr lang="en-US" sz="800" dirty="0" err="1">
                <a:solidFill>
                  <a:schemeClr val="accent6">
                    <a:lumMod val="75000"/>
                  </a:schemeClr>
                </a:solidFill>
                <a:latin typeface="Space Grotesk regular"/>
                <a:ea typeface="Space Grotesk Light" pitchFamily="34" charset="-122"/>
              </a:rPr>
              <a:t>préciser</a:t>
            </a:r>
            <a:r>
              <a:rPr lang="en-US" sz="800" dirty="0">
                <a:solidFill>
                  <a:schemeClr val="accent6">
                    <a:lumMod val="75000"/>
                  </a:schemeClr>
                </a:solidFill>
                <a:latin typeface="Space Grotesk regular"/>
                <a:ea typeface="Space Grotesk Light" pitchFamily="34" charset="-122"/>
              </a:rPr>
              <a:t> </a:t>
            </a:r>
            <a:r>
              <a:rPr lang="en-US" sz="800" dirty="0" err="1">
                <a:solidFill>
                  <a:schemeClr val="accent6">
                    <a:lumMod val="75000"/>
                  </a:schemeClr>
                </a:solidFill>
                <a:latin typeface="Space Grotesk regular"/>
                <a:ea typeface="Space Grotesk Light" pitchFamily="34" charset="-122"/>
              </a:rPr>
              <a:t>ce</a:t>
            </a:r>
            <a:r>
              <a:rPr lang="en-US" sz="800" dirty="0">
                <a:solidFill>
                  <a:schemeClr val="accent6">
                    <a:lumMod val="75000"/>
                  </a:schemeClr>
                </a:solidFill>
                <a:latin typeface="Space Grotesk regular"/>
                <a:ea typeface="Space Grotesk Light" pitchFamily="34" charset="-122"/>
              </a:rPr>
              <a:t> que </a:t>
            </a:r>
            <a:r>
              <a:rPr lang="en-US" sz="800" dirty="0" err="1">
                <a:solidFill>
                  <a:schemeClr val="accent6">
                    <a:lumMod val="75000"/>
                  </a:schemeClr>
                </a:solidFill>
                <a:latin typeface="Space Grotesk regular"/>
                <a:ea typeface="Space Grotesk Light" pitchFamily="34" charset="-122"/>
              </a:rPr>
              <a:t>vous</a:t>
            </a:r>
            <a:r>
              <a:rPr lang="en-US" sz="800" dirty="0">
                <a:solidFill>
                  <a:schemeClr val="accent6">
                    <a:lumMod val="75000"/>
                  </a:schemeClr>
                </a:solidFill>
                <a:latin typeface="Space Grotesk regular"/>
                <a:ea typeface="Space Grotesk Light" pitchFamily="34" charset="-122"/>
              </a:rPr>
              <a:t> ne </a:t>
            </a:r>
            <a:r>
              <a:rPr lang="en-US" sz="800" dirty="0" err="1">
                <a:solidFill>
                  <a:schemeClr val="accent6">
                    <a:lumMod val="75000"/>
                  </a:schemeClr>
                </a:solidFill>
                <a:latin typeface="Space Grotesk regular"/>
                <a:ea typeface="Space Grotesk Light" pitchFamily="34" charset="-122"/>
              </a:rPr>
              <a:t>mangez</a:t>
            </a:r>
            <a:r>
              <a:rPr lang="en-US" sz="800" dirty="0">
                <a:solidFill>
                  <a:schemeClr val="accent6">
                    <a:lumMod val="75000"/>
                  </a:schemeClr>
                </a:solidFill>
                <a:latin typeface="Space Grotesk regular"/>
                <a:ea typeface="Space Grotesk Light" pitchFamily="34" charset="-122"/>
              </a:rPr>
              <a:t> pas</a:t>
            </a:r>
            <a:endParaRPr lang="en-US" sz="800" dirty="0">
              <a:solidFill>
                <a:schemeClr val="accent6">
                  <a:lumMod val="75000"/>
                </a:schemeClr>
              </a:solidFill>
              <a:latin typeface="Space Grotesk regular"/>
            </a:endParaRPr>
          </a:p>
        </p:txBody>
      </p:sp>
      <p:sp>
        <p:nvSpPr>
          <p:cNvPr id="71" name="Text 84">
            <a:extLst>
              <a:ext uri="{FF2B5EF4-FFF2-40B4-BE49-F238E27FC236}">
                <a16:creationId xmlns:a16="http://schemas.microsoft.com/office/drawing/2014/main" id="{D610B2D0-C4E8-7ACD-6E3A-062ED84207C1}"/>
              </a:ext>
            </a:extLst>
          </p:cNvPr>
          <p:cNvSpPr/>
          <p:nvPr/>
        </p:nvSpPr>
        <p:spPr>
          <a:xfrm>
            <a:off x="3930286" y="8195331"/>
            <a:ext cx="571231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cs typeface="Space Grotesk Medium" pitchFamily="2" charset="77"/>
              </a:rPr>
              <a:t>10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55" name="Text 15">
            <a:extLst>
              <a:ext uri="{FF2B5EF4-FFF2-40B4-BE49-F238E27FC236}">
                <a16:creationId xmlns:a16="http://schemas.microsoft.com/office/drawing/2014/main" id="{C4660168-F772-7ED2-F13C-874742BA2A17}"/>
              </a:ext>
            </a:extLst>
          </p:cNvPr>
          <p:cNvSpPr/>
          <p:nvPr/>
        </p:nvSpPr>
        <p:spPr>
          <a:xfrm>
            <a:off x="314174" y="2071248"/>
            <a:ext cx="4255025" cy="3077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000"/>
              </a:lnSpc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Le </a:t>
            </a:r>
            <a:r>
              <a:rPr lang="en-US" sz="1050" dirty="0" err="1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Gaspacho</a:t>
            </a: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 du Chef </a:t>
            </a:r>
            <a:r>
              <a:rPr lang="en-US" sz="1050" dirty="0" err="1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selon</a:t>
            </a: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 les </a:t>
            </a:r>
            <a:r>
              <a:rPr lang="en-US" sz="1050" dirty="0" err="1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légumes</a:t>
            </a: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 de </a:t>
            </a:r>
            <a:r>
              <a:rPr lang="en-US" sz="1050" dirty="0" err="1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saison</a:t>
            </a:r>
            <a:r>
              <a:rPr lang="en-US" sz="1050" dirty="0">
                <a:solidFill>
                  <a:schemeClr val="accent6">
                    <a:lumMod val="75000"/>
                  </a:schemeClr>
                </a:solidFill>
                <a:latin typeface="Space Grotesk regular"/>
                <a:ea typeface="Space Grotesk Light" pitchFamily="34" charset="-122"/>
              </a:rPr>
              <a:t> </a:t>
            </a:r>
          </a:p>
          <a:p>
            <a:pPr>
              <a:lnSpc>
                <a:spcPts val="1000"/>
              </a:lnSpc>
            </a:pPr>
            <a:r>
              <a:rPr lang="en-US" sz="800" dirty="0">
                <a:solidFill>
                  <a:schemeClr val="accent6">
                    <a:lumMod val="75000"/>
                  </a:schemeClr>
                </a:solidFill>
                <a:latin typeface="Space Grotesk regular"/>
                <a:ea typeface="Space Grotesk Light" pitchFamily="34" charset="-122"/>
              </a:rPr>
              <a:t>- Consulter </a:t>
            </a:r>
            <a:r>
              <a:rPr lang="en-US" sz="800" dirty="0" err="1">
                <a:solidFill>
                  <a:schemeClr val="accent6">
                    <a:lumMod val="75000"/>
                  </a:schemeClr>
                </a:solidFill>
                <a:latin typeface="Space Grotesk regular"/>
                <a:ea typeface="Space Grotesk Light" pitchFamily="34" charset="-122"/>
              </a:rPr>
              <a:t>l’ardoise</a:t>
            </a:r>
            <a:r>
              <a:rPr lang="en-US" sz="80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   </a:t>
            </a:r>
            <a:endParaRPr lang="en-US" sz="800" dirty="0">
              <a:latin typeface="Space Grotesk regular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8A50405-B592-B982-D500-483952CE01E3}"/>
              </a:ext>
            </a:extLst>
          </p:cNvPr>
          <p:cNvSpPr txBox="1"/>
          <p:nvPr/>
        </p:nvSpPr>
        <p:spPr>
          <a:xfrm>
            <a:off x="221971" y="8317017"/>
            <a:ext cx="40818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accent6">
                    <a:lumMod val="75000"/>
                  </a:schemeClr>
                </a:solidFill>
                <a:latin typeface="Space Grotesk regular"/>
                <a:ea typeface="Space Grotesk Light" pitchFamily="34" charset="-122"/>
              </a:rPr>
              <a:t>Fromage de </a:t>
            </a:r>
            <a:r>
              <a:rPr lang="en-US" sz="900" dirty="0" err="1">
                <a:solidFill>
                  <a:schemeClr val="accent6">
                    <a:lumMod val="75000"/>
                  </a:schemeClr>
                </a:solidFill>
                <a:latin typeface="Space Grotesk regular"/>
                <a:ea typeface="Space Grotesk Light" pitchFamily="34" charset="-122"/>
              </a:rPr>
              <a:t>brebis</a:t>
            </a:r>
            <a:r>
              <a:rPr lang="en-US" sz="900" dirty="0">
                <a:solidFill>
                  <a:schemeClr val="accent6">
                    <a:lumMod val="75000"/>
                  </a:schemeClr>
                </a:solidFill>
                <a:latin typeface="Space Grotesk regular"/>
                <a:ea typeface="Space Grotesk Light" pitchFamily="34" charset="-122"/>
              </a:rPr>
              <a:t> </a:t>
            </a:r>
            <a:r>
              <a:rPr lang="en-US" sz="900" dirty="0" err="1">
                <a:solidFill>
                  <a:schemeClr val="accent6">
                    <a:lumMod val="75000"/>
                  </a:schemeClr>
                </a:solidFill>
                <a:latin typeface="Space Grotesk regular"/>
                <a:ea typeface="Space Grotesk Light" pitchFamily="34" charset="-122"/>
              </a:rPr>
              <a:t>basque</a:t>
            </a:r>
            <a:r>
              <a:rPr lang="en-US" sz="900" dirty="0">
                <a:solidFill>
                  <a:schemeClr val="accent6">
                    <a:lumMod val="75000"/>
                  </a:schemeClr>
                </a:solidFill>
                <a:latin typeface="Space Grotesk regular"/>
                <a:ea typeface="Space Grotesk Light" pitchFamily="34" charset="-122"/>
              </a:rPr>
              <a:t> AOP </a:t>
            </a:r>
            <a:r>
              <a:rPr lang="en-US" sz="900" dirty="0" err="1">
                <a:solidFill>
                  <a:schemeClr val="accent6">
                    <a:lumMod val="75000"/>
                  </a:schemeClr>
                </a:solidFill>
                <a:latin typeface="Space Grotesk regular"/>
                <a:ea typeface="Space Grotesk Light" pitchFamily="34" charset="-122"/>
              </a:rPr>
              <a:t>Iraty</a:t>
            </a:r>
            <a:endParaRPr lang="fr-FR" sz="900" dirty="0"/>
          </a:p>
        </p:txBody>
      </p:sp>
      <p:sp>
        <p:nvSpPr>
          <p:cNvPr id="19" name="Text 23">
            <a:extLst>
              <a:ext uri="{FF2B5EF4-FFF2-40B4-BE49-F238E27FC236}">
                <a16:creationId xmlns:a16="http://schemas.microsoft.com/office/drawing/2014/main" id="{E7BC0F76-2FFB-21EE-84BD-48D5CFA0B1B7}"/>
              </a:ext>
            </a:extLst>
          </p:cNvPr>
          <p:cNvSpPr/>
          <p:nvPr/>
        </p:nvSpPr>
        <p:spPr>
          <a:xfrm>
            <a:off x="317351" y="3041497"/>
            <a:ext cx="3981314" cy="2877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Les Rillettes de Truite de Banka </a:t>
            </a:r>
          </a:p>
          <a:p>
            <a:pPr marL="0" indent="0" algn="l">
              <a:lnSpc>
                <a:spcPts val="1000"/>
              </a:lnSpc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au citron confit et herbes </a:t>
            </a:r>
            <a:r>
              <a:rPr lang="en-US" sz="1050" dirty="0" err="1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fraiches</a:t>
            </a: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regular"/>
                <a:ea typeface="Space Grotesk Light" pitchFamily="34" charset="-122"/>
                <a:cs typeface="Space Grotesk Light" pitchFamily="34" charset="-120"/>
              </a:rPr>
              <a:t>*</a:t>
            </a:r>
            <a:endParaRPr lang="en-US" sz="1050" dirty="0">
              <a:latin typeface="Space Grotesk regular"/>
            </a:endParaRPr>
          </a:p>
        </p:txBody>
      </p:sp>
      <p:sp>
        <p:nvSpPr>
          <p:cNvPr id="37" name="Text 9">
            <a:extLst>
              <a:ext uri="{FF2B5EF4-FFF2-40B4-BE49-F238E27FC236}">
                <a16:creationId xmlns:a16="http://schemas.microsoft.com/office/drawing/2014/main" id="{D405388D-39AB-D19E-FC41-6EE4B5BAC0D3}"/>
              </a:ext>
            </a:extLst>
          </p:cNvPr>
          <p:cNvSpPr/>
          <p:nvPr/>
        </p:nvSpPr>
        <p:spPr>
          <a:xfrm>
            <a:off x="2739949" y="5592852"/>
            <a:ext cx="836177" cy="172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800" dirty="0">
                <a:solidFill>
                  <a:schemeClr val="accent6">
                    <a:lumMod val="75000"/>
                  </a:schemeClr>
                </a:solidFill>
                <a:latin typeface="Space Grotesk regular"/>
                <a:ea typeface="Space Grotesk Light" pitchFamily="34" charset="-122"/>
              </a:rPr>
              <a:t>(frites maison)</a:t>
            </a:r>
            <a:endParaRPr lang="en-US" sz="800" dirty="0">
              <a:solidFill>
                <a:schemeClr val="accent6">
                  <a:lumMod val="75000"/>
                </a:schemeClr>
              </a:solidFill>
              <a:latin typeface="Space Grotesk regular"/>
            </a:endParaRPr>
          </a:p>
        </p:txBody>
      </p:sp>
      <p:sp>
        <p:nvSpPr>
          <p:cNvPr id="17" name="Text 17">
            <a:extLst>
              <a:ext uri="{FF2B5EF4-FFF2-40B4-BE49-F238E27FC236}">
                <a16:creationId xmlns:a16="http://schemas.microsoft.com/office/drawing/2014/main" id="{99290CAC-B70C-236A-73B4-CEB90D78CD15}"/>
              </a:ext>
            </a:extLst>
          </p:cNvPr>
          <p:cNvSpPr/>
          <p:nvPr/>
        </p:nvSpPr>
        <p:spPr>
          <a:xfrm>
            <a:off x="4296096" y="3083444"/>
            <a:ext cx="165022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10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18" name="Text 40">
            <a:extLst>
              <a:ext uri="{FF2B5EF4-FFF2-40B4-BE49-F238E27FC236}">
                <a16:creationId xmlns:a16="http://schemas.microsoft.com/office/drawing/2014/main" id="{548655FA-D3A9-BE0D-0606-0B4F3C6D6791}"/>
              </a:ext>
            </a:extLst>
          </p:cNvPr>
          <p:cNvSpPr/>
          <p:nvPr/>
        </p:nvSpPr>
        <p:spPr>
          <a:xfrm>
            <a:off x="4275400" y="5945871"/>
            <a:ext cx="208636" cy="1444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25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31" name="Text 40">
            <a:extLst>
              <a:ext uri="{FF2B5EF4-FFF2-40B4-BE49-F238E27FC236}">
                <a16:creationId xmlns:a16="http://schemas.microsoft.com/office/drawing/2014/main" id="{9EA7C086-8CC6-D3EF-B4DE-C7962A23D3C1}"/>
              </a:ext>
            </a:extLst>
          </p:cNvPr>
          <p:cNvSpPr/>
          <p:nvPr/>
        </p:nvSpPr>
        <p:spPr>
          <a:xfrm>
            <a:off x="4269830" y="6372982"/>
            <a:ext cx="208636" cy="1444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22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7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" y="7198051"/>
            <a:ext cx="7552944" cy="3465782"/>
          </a:xfrm>
          <a:prstGeom prst="rect">
            <a:avLst/>
          </a:prstGeom>
        </p:spPr>
      </p:pic>
      <p:pic>
        <p:nvPicPr>
          <p:cNvPr id="2" name="Image 0" descr="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5" y="330075"/>
            <a:ext cx="596619" cy="596673"/>
          </a:xfrm>
          <a:prstGeom prst="rect">
            <a:avLst/>
          </a:prstGeom>
        </p:spPr>
      </p:pic>
      <p:pic>
        <p:nvPicPr>
          <p:cNvPr id="3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0383" y="350448"/>
            <a:ext cx="555911" cy="555960"/>
          </a:xfrm>
          <a:prstGeom prst="rect">
            <a:avLst/>
          </a:prstGeom>
        </p:spPr>
      </p:pic>
      <p:pic>
        <p:nvPicPr>
          <p:cNvPr id="4" name="Image 2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5860" y="508931"/>
            <a:ext cx="125476" cy="139430"/>
          </a:xfrm>
          <a:prstGeom prst="rect">
            <a:avLst/>
          </a:prstGeom>
        </p:spPr>
      </p:pic>
      <p:pic>
        <p:nvPicPr>
          <p:cNvPr id="5" name="Image 3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4769" y="508390"/>
            <a:ext cx="55767" cy="252024"/>
          </a:xfrm>
          <a:prstGeom prst="rect">
            <a:avLst/>
          </a:prstGeom>
        </p:spPr>
      </p:pic>
      <p:pic>
        <p:nvPicPr>
          <p:cNvPr id="6" name="Image 4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6740" y="665350"/>
            <a:ext cx="124630" cy="22336"/>
          </a:xfrm>
          <a:prstGeom prst="rect">
            <a:avLst/>
          </a:prstGeom>
        </p:spPr>
      </p:pic>
      <p:pic>
        <p:nvPicPr>
          <p:cNvPr id="7" name="Image 5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1585" y="496477"/>
            <a:ext cx="169298" cy="264004"/>
          </a:xfrm>
          <a:prstGeom prst="rect">
            <a:avLst/>
          </a:prstGeom>
        </p:spPr>
      </p:pic>
      <p:pic>
        <p:nvPicPr>
          <p:cNvPr id="8" name="Image 6" descr=" 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18653" y="820787"/>
            <a:ext cx="130146" cy="105946"/>
          </a:xfrm>
          <a:prstGeom prst="rect">
            <a:avLst/>
          </a:prstGeom>
        </p:spPr>
      </p:pic>
      <p:sp>
        <p:nvSpPr>
          <p:cNvPr id="10" name="Shape 0"/>
          <p:cNvSpPr/>
          <p:nvPr/>
        </p:nvSpPr>
        <p:spPr>
          <a:xfrm>
            <a:off x="317351" y="1980447"/>
            <a:ext cx="5445736" cy="1942362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pic>
        <p:nvPicPr>
          <p:cNvPr id="11" name="Image 8" descr=" 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7351" y="1980447"/>
            <a:ext cx="952052" cy="380855"/>
          </a:xfrm>
          <a:prstGeom prst="rect">
            <a:avLst/>
          </a:prstGeom>
        </p:spPr>
      </p:pic>
      <p:sp>
        <p:nvSpPr>
          <p:cNvPr id="12" name="Text 1"/>
          <p:cNvSpPr/>
          <p:nvPr/>
        </p:nvSpPr>
        <p:spPr>
          <a:xfrm>
            <a:off x="317351" y="1980447"/>
            <a:ext cx="1197470" cy="4739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89A894">
                    <a:alpha val="100000"/>
                  </a:srgbClr>
                </a:solidFill>
                <a:latin typeface="DM Serif Display Regular" pitchFamily="34" charset="0"/>
                <a:ea typeface="DM Serif Display Regular" pitchFamily="34" charset="-122"/>
                <a:cs typeface="DM Serif Display Regular" pitchFamily="34" charset="-120"/>
              </a:rPr>
              <a:t>Softs</a:t>
            </a:r>
            <a:endParaRPr lang="en-US" sz="2400" dirty="0"/>
          </a:p>
        </p:txBody>
      </p:sp>
      <p:sp>
        <p:nvSpPr>
          <p:cNvPr id="13" name="Shape 2"/>
          <p:cNvSpPr/>
          <p:nvPr/>
        </p:nvSpPr>
        <p:spPr>
          <a:xfrm>
            <a:off x="317351" y="2475525"/>
            <a:ext cx="5445736" cy="1358384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4" name="Shape 3"/>
          <p:cNvSpPr/>
          <p:nvPr/>
        </p:nvSpPr>
        <p:spPr>
          <a:xfrm>
            <a:off x="317351" y="2475525"/>
            <a:ext cx="2526111" cy="1358384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5" name="Shape 4"/>
          <p:cNvSpPr/>
          <p:nvPr/>
        </p:nvSpPr>
        <p:spPr>
          <a:xfrm>
            <a:off x="317351" y="2475525"/>
            <a:ext cx="2526111" cy="304684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6" name="Shape 5"/>
          <p:cNvSpPr/>
          <p:nvPr/>
        </p:nvSpPr>
        <p:spPr>
          <a:xfrm>
            <a:off x="317351" y="2475525"/>
            <a:ext cx="2170678" cy="304684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7" name="Text 6"/>
          <p:cNvSpPr/>
          <p:nvPr/>
        </p:nvSpPr>
        <p:spPr>
          <a:xfrm>
            <a:off x="317351" y="2475525"/>
            <a:ext cx="2193950" cy="1756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Coca-cola (33cl)</a:t>
            </a:r>
            <a:endParaRPr lang="en-US" sz="1050" dirty="0"/>
          </a:p>
        </p:txBody>
      </p:sp>
      <p:sp>
        <p:nvSpPr>
          <p:cNvPr id="18" name="Text 7"/>
          <p:cNvSpPr/>
          <p:nvPr/>
        </p:nvSpPr>
        <p:spPr>
          <a:xfrm>
            <a:off x="317351" y="2640562"/>
            <a:ext cx="1950648" cy="1735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89A894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Classique et Zéro</a:t>
            </a:r>
            <a:endParaRPr lang="en-US" sz="900" dirty="0"/>
          </a:p>
        </p:txBody>
      </p:sp>
      <p:sp>
        <p:nvSpPr>
          <p:cNvPr id="19" name="Text 8"/>
          <p:cNvSpPr/>
          <p:nvPr/>
        </p:nvSpPr>
        <p:spPr>
          <a:xfrm>
            <a:off x="2564193" y="2475525"/>
            <a:ext cx="279269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4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20" name="Shape 9"/>
          <p:cNvSpPr/>
          <p:nvPr/>
        </p:nvSpPr>
        <p:spPr>
          <a:xfrm>
            <a:off x="317351" y="2881771"/>
            <a:ext cx="2526111" cy="304684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21" name="Shape 10"/>
          <p:cNvSpPr/>
          <p:nvPr/>
        </p:nvSpPr>
        <p:spPr>
          <a:xfrm>
            <a:off x="317351" y="2881771"/>
            <a:ext cx="2170678" cy="304684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22" name="Text 11"/>
          <p:cNvSpPr/>
          <p:nvPr/>
        </p:nvSpPr>
        <p:spPr>
          <a:xfrm>
            <a:off x="317351" y="2881771"/>
            <a:ext cx="2193950" cy="1756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Pago (20cl)</a:t>
            </a:r>
            <a:endParaRPr lang="en-US" sz="1050" dirty="0"/>
          </a:p>
        </p:txBody>
      </p:sp>
      <p:sp>
        <p:nvSpPr>
          <p:cNvPr id="23" name="Text 12"/>
          <p:cNvSpPr/>
          <p:nvPr/>
        </p:nvSpPr>
        <p:spPr>
          <a:xfrm>
            <a:off x="317351" y="3046808"/>
            <a:ext cx="1950648" cy="1735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89A894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Orange, Tomate, Ananas, Pomme</a:t>
            </a:r>
            <a:endParaRPr lang="en-US" sz="900" dirty="0"/>
          </a:p>
        </p:txBody>
      </p:sp>
      <p:sp>
        <p:nvSpPr>
          <p:cNvPr id="24" name="Text 13"/>
          <p:cNvSpPr/>
          <p:nvPr/>
        </p:nvSpPr>
        <p:spPr>
          <a:xfrm>
            <a:off x="2564193" y="2881771"/>
            <a:ext cx="279269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4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25" name="Shape 14"/>
          <p:cNvSpPr/>
          <p:nvPr/>
        </p:nvSpPr>
        <p:spPr>
          <a:xfrm>
            <a:off x="317351" y="3288016"/>
            <a:ext cx="2526111" cy="139647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26" name="Text 15"/>
          <p:cNvSpPr/>
          <p:nvPr/>
        </p:nvSpPr>
        <p:spPr>
          <a:xfrm>
            <a:off x="317351" y="3288016"/>
            <a:ext cx="1990846" cy="1756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 err="1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IceTea</a:t>
            </a: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 Pêche (33cl)</a:t>
            </a:r>
            <a:endParaRPr lang="en-US" sz="1050" dirty="0"/>
          </a:p>
        </p:txBody>
      </p:sp>
      <p:sp>
        <p:nvSpPr>
          <p:cNvPr id="27" name="Text 16"/>
          <p:cNvSpPr/>
          <p:nvPr/>
        </p:nvSpPr>
        <p:spPr>
          <a:xfrm>
            <a:off x="2478022" y="3280547"/>
            <a:ext cx="368127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4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28" name="Shape 17"/>
          <p:cNvSpPr/>
          <p:nvPr/>
        </p:nvSpPr>
        <p:spPr>
          <a:xfrm>
            <a:off x="317351" y="3529224"/>
            <a:ext cx="2526111" cy="304684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29" name="Shape 18"/>
          <p:cNvSpPr/>
          <p:nvPr/>
        </p:nvSpPr>
        <p:spPr>
          <a:xfrm>
            <a:off x="317351" y="3529224"/>
            <a:ext cx="2170678" cy="304684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30" name="Text 19"/>
          <p:cNvSpPr/>
          <p:nvPr/>
        </p:nvSpPr>
        <p:spPr>
          <a:xfrm>
            <a:off x="330045" y="3561759"/>
            <a:ext cx="2196066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Diabolo</a:t>
            </a:r>
            <a:endParaRPr lang="en-US" sz="1050" dirty="0"/>
          </a:p>
        </p:txBody>
      </p:sp>
      <p:sp>
        <p:nvSpPr>
          <p:cNvPr id="31" name="Text 20"/>
          <p:cNvSpPr/>
          <p:nvPr/>
        </p:nvSpPr>
        <p:spPr>
          <a:xfrm>
            <a:off x="848799" y="3573657"/>
            <a:ext cx="1950648" cy="1735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89A894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Grenadine, Fraise, Menthe, Citron</a:t>
            </a:r>
            <a:endParaRPr lang="en-US" sz="900" dirty="0"/>
          </a:p>
        </p:txBody>
      </p:sp>
      <p:sp>
        <p:nvSpPr>
          <p:cNvPr id="32" name="Text 21"/>
          <p:cNvSpPr/>
          <p:nvPr/>
        </p:nvSpPr>
        <p:spPr>
          <a:xfrm>
            <a:off x="2564193" y="3552337"/>
            <a:ext cx="279269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3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33" name="Shape 22"/>
          <p:cNvSpPr/>
          <p:nvPr/>
        </p:nvSpPr>
        <p:spPr>
          <a:xfrm>
            <a:off x="3236976" y="2475525"/>
            <a:ext cx="2526111" cy="1079090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34" name="Shape 23"/>
          <p:cNvSpPr/>
          <p:nvPr/>
        </p:nvSpPr>
        <p:spPr>
          <a:xfrm>
            <a:off x="3236976" y="2475525"/>
            <a:ext cx="2526111" cy="139647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35" name="Text 24"/>
          <p:cNvSpPr/>
          <p:nvPr/>
        </p:nvSpPr>
        <p:spPr>
          <a:xfrm>
            <a:off x="3236976" y="2475525"/>
            <a:ext cx="1990846" cy="1756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Tonic (20cl)</a:t>
            </a:r>
            <a:endParaRPr lang="en-US" sz="1050" dirty="0"/>
          </a:p>
        </p:txBody>
      </p:sp>
      <p:sp>
        <p:nvSpPr>
          <p:cNvPr id="36" name="Text 25"/>
          <p:cNvSpPr/>
          <p:nvPr/>
        </p:nvSpPr>
        <p:spPr>
          <a:xfrm>
            <a:off x="4930148" y="2491816"/>
            <a:ext cx="368127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4.50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37" name="Shape 26"/>
          <p:cNvSpPr/>
          <p:nvPr/>
        </p:nvSpPr>
        <p:spPr>
          <a:xfrm>
            <a:off x="3236976" y="2716733"/>
            <a:ext cx="2526111" cy="139647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38" name="Text 27"/>
          <p:cNvSpPr/>
          <p:nvPr/>
        </p:nvSpPr>
        <p:spPr>
          <a:xfrm>
            <a:off x="3236976" y="2876615"/>
            <a:ext cx="1990846" cy="1756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Perrier (33cl)</a:t>
            </a:r>
            <a:endParaRPr lang="en-US" sz="1050" dirty="0"/>
          </a:p>
        </p:txBody>
      </p:sp>
      <p:sp>
        <p:nvSpPr>
          <p:cNvPr id="39" name="Text 28"/>
          <p:cNvSpPr/>
          <p:nvPr/>
        </p:nvSpPr>
        <p:spPr>
          <a:xfrm>
            <a:off x="4922914" y="2883706"/>
            <a:ext cx="368127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4.50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40" name="Shape 29"/>
          <p:cNvSpPr/>
          <p:nvPr/>
        </p:nvSpPr>
        <p:spPr>
          <a:xfrm>
            <a:off x="3262363" y="2957942"/>
            <a:ext cx="2526111" cy="355465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41" name="Text 30"/>
          <p:cNvSpPr/>
          <p:nvPr/>
        </p:nvSpPr>
        <p:spPr>
          <a:xfrm>
            <a:off x="3245387" y="3424887"/>
            <a:ext cx="1599447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Vittel</a:t>
            </a:r>
            <a:endParaRPr lang="en-US" sz="1050" dirty="0"/>
          </a:p>
        </p:txBody>
      </p:sp>
      <p:sp>
        <p:nvSpPr>
          <p:cNvPr id="42" name="Text 31"/>
          <p:cNvSpPr/>
          <p:nvPr/>
        </p:nvSpPr>
        <p:spPr>
          <a:xfrm>
            <a:off x="4922914" y="3231945"/>
            <a:ext cx="353317" cy="391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1400"/>
              </a:lnSpc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Regular" pitchFamily="34" charset="-122"/>
                <a:cs typeface="Space Grotesk Medium" pitchFamily="2" charset="77"/>
              </a:rPr>
              <a:t>50cl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  <a:p>
            <a:pPr marL="0" indent="0" algn="r">
              <a:lnSpc>
                <a:spcPts val="1400"/>
              </a:lnSpc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3.50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43" name="Text 32"/>
          <p:cNvSpPr/>
          <p:nvPr/>
        </p:nvSpPr>
        <p:spPr>
          <a:xfrm>
            <a:off x="5300391" y="3223798"/>
            <a:ext cx="353317" cy="391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1400"/>
              </a:lnSpc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Regular" pitchFamily="34" charset="-122"/>
                <a:cs typeface="Space Grotesk Medium" pitchFamily="2" charset="77"/>
              </a:rPr>
              <a:t>1L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  <a:p>
            <a:pPr marL="0" indent="0" algn="r">
              <a:lnSpc>
                <a:spcPts val="1400"/>
              </a:lnSpc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5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45" name="Text 34"/>
          <p:cNvSpPr/>
          <p:nvPr/>
        </p:nvSpPr>
        <p:spPr>
          <a:xfrm>
            <a:off x="3245386" y="3644231"/>
            <a:ext cx="1599447" cy="161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San Pellegrino</a:t>
            </a:r>
            <a:endParaRPr lang="en-US" sz="1050" dirty="0"/>
          </a:p>
        </p:txBody>
      </p:sp>
      <p:sp>
        <p:nvSpPr>
          <p:cNvPr id="46" name="Text 35"/>
          <p:cNvSpPr/>
          <p:nvPr/>
        </p:nvSpPr>
        <p:spPr>
          <a:xfrm>
            <a:off x="4925712" y="3655223"/>
            <a:ext cx="355433" cy="161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3.50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47" name="Text 36"/>
          <p:cNvSpPr/>
          <p:nvPr/>
        </p:nvSpPr>
        <p:spPr>
          <a:xfrm>
            <a:off x="5309555" y="3658703"/>
            <a:ext cx="355433" cy="161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5</a:t>
            </a:r>
          </a:p>
          <a:p>
            <a:pPr marL="0" indent="0" algn="r">
              <a:buNone/>
            </a:pP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48" name="Text 37"/>
          <p:cNvSpPr/>
          <p:nvPr/>
        </p:nvSpPr>
        <p:spPr>
          <a:xfrm>
            <a:off x="317351" y="1066375"/>
            <a:ext cx="4618402" cy="10410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800" dirty="0">
                <a:solidFill>
                  <a:srgbClr val="2B4B38">
                    <a:alpha val="100000"/>
                  </a:srgbClr>
                </a:solidFill>
                <a:latin typeface="DM Serif Display Regular" pitchFamily="34" charset="0"/>
                <a:ea typeface="DM Serif Display Regular" pitchFamily="34" charset="-122"/>
                <a:cs typeface="DM Serif Display Regular" pitchFamily="34" charset="-120"/>
              </a:rPr>
              <a:t>LES BOISSONS</a:t>
            </a:r>
            <a:endParaRPr lang="en-US" sz="4800" dirty="0"/>
          </a:p>
        </p:txBody>
      </p:sp>
      <p:pic>
        <p:nvPicPr>
          <p:cNvPr id="49" name="Image 9" descr=" 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320178" y="469721"/>
            <a:ext cx="6232766" cy="50781"/>
          </a:xfrm>
          <a:prstGeom prst="rect">
            <a:avLst/>
          </a:prstGeom>
        </p:spPr>
      </p:pic>
      <p:pic>
        <p:nvPicPr>
          <p:cNvPr id="50" name="Image 10" descr=" 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320178" y="596673"/>
            <a:ext cx="6232766" cy="50781"/>
          </a:xfrm>
          <a:prstGeom prst="rect">
            <a:avLst/>
          </a:prstGeom>
        </p:spPr>
      </p:pic>
      <p:pic>
        <p:nvPicPr>
          <p:cNvPr id="51" name="Image 11" descr=" 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320178" y="723625"/>
            <a:ext cx="6232766" cy="50781"/>
          </a:xfrm>
          <a:prstGeom prst="rect">
            <a:avLst/>
          </a:prstGeom>
        </p:spPr>
      </p:pic>
      <p:pic>
        <p:nvPicPr>
          <p:cNvPr id="52" name="Image 12" descr=" 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828621" y="5992923"/>
            <a:ext cx="1504076" cy="1809400"/>
          </a:xfrm>
          <a:prstGeom prst="rect">
            <a:avLst/>
          </a:prstGeom>
        </p:spPr>
      </p:pic>
      <p:pic>
        <p:nvPicPr>
          <p:cNvPr id="53" name="Image 13" descr=" 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50042" y="1322214"/>
            <a:ext cx="1980268" cy="1434555"/>
          </a:xfrm>
          <a:prstGeom prst="rect">
            <a:avLst/>
          </a:prstGeom>
        </p:spPr>
      </p:pic>
      <p:pic>
        <p:nvPicPr>
          <p:cNvPr id="54" name="Image 14" descr=" 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594259" y="1982342"/>
            <a:ext cx="525333" cy="69098"/>
          </a:xfrm>
          <a:prstGeom prst="rect">
            <a:avLst/>
          </a:prstGeom>
        </p:spPr>
      </p:pic>
      <p:pic>
        <p:nvPicPr>
          <p:cNvPr id="55" name="Image 15" descr=" 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866605" y="2046430"/>
            <a:ext cx="246590" cy="19642"/>
          </a:xfrm>
          <a:prstGeom prst="rect">
            <a:avLst/>
          </a:prstGeom>
        </p:spPr>
      </p:pic>
      <p:pic>
        <p:nvPicPr>
          <p:cNvPr id="56" name="Image 16" descr=" 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342636" y="1310109"/>
            <a:ext cx="187674" cy="96137"/>
          </a:xfrm>
          <a:prstGeom prst="rect">
            <a:avLst/>
          </a:prstGeom>
        </p:spPr>
      </p:pic>
      <p:pic>
        <p:nvPicPr>
          <p:cNvPr id="57" name="Image 17" descr=" "/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029063" y="1680059"/>
            <a:ext cx="200287" cy="23537"/>
          </a:xfrm>
          <a:prstGeom prst="rect">
            <a:avLst/>
          </a:prstGeom>
        </p:spPr>
      </p:pic>
      <p:pic>
        <p:nvPicPr>
          <p:cNvPr id="58" name="Image 18" descr=" "/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562300" y="2124605"/>
            <a:ext cx="169945" cy="97046"/>
          </a:xfrm>
          <a:prstGeom prst="rect">
            <a:avLst/>
          </a:prstGeom>
        </p:spPr>
      </p:pic>
      <p:pic>
        <p:nvPicPr>
          <p:cNvPr id="59" name="Image 19" descr=" "/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429294" y="2070908"/>
            <a:ext cx="197549" cy="132879"/>
          </a:xfrm>
          <a:prstGeom prst="rect">
            <a:avLst/>
          </a:prstGeom>
        </p:spPr>
      </p:pic>
      <p:pic>
        <p:nvPicPr>
          <p:cNvPr id="60" name="Image 20" descr=" "/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6218596" y="1542267"/>
            <a:ext cx="232311" cy="30988"/>
          </a:xfrm>
          <a:prstGeom prst="rect">
            <a:avLst/>
          </a:prstGeom>
        </p:spPr>
      </p:pic>
      <p:pic>
        <p:nvPicPr>
          <p:cNvPr id="61" name="Image 21" descr=" "/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5761004" y="1898221"/>
            <a:ext cx="164139" cy="21608"/>
          </a:xfrm>
          <a:prstGeom prst="rect">
            <a:avLst/>
          </a:prstGeom>
        </p:spPr>
      </p:pic>
      <p:pic>
        <p:nvPicPr>
          <p:cNvPr id="62" name="Image 22" descr=" "/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5859119" y="1744350"/>
            <a:ext cx="120937" cy="80603"/>
          </a:xfrm>
          <a:prstGeom prst="rect">
            <a:avLst/>
          </a:prstGeom>
        </p:spPr>
      </p:pic>
      <p:pic>
        <p:nvPicPr>
          <p:cNvPr id="63" name="Image 23" descr=" "/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6250982" y="1646512"/>
            <a:ext cx="149762" cy="23221"/>
          </a:xfrm>
          <a:prstGeom prst="rect">
            <a:avLst/>
          </a:prstGeom>
        </p:spPr>
      </p:pic>
      <p:pic>
        <p:nvPicPr>
          <p:cNvPr id="64" name="Image 24" descr=" "/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5532191" y="2014268"/>
            <a:ext cx="116814" cy="62650"/>
          </a:xfrm>
          <a:prstGeom prst="rect">
            <a:avLst/>
          </a:prstGeom>
        </p:spPr>
      </p:pic>
      <p:pic>
        <p:nvPicPr>
          <p:cNvPr id="65" name="Image 25" descr=" "/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6297385" y="1322089"/>
            <a:ext cx="57879" cy="89967"/>
          </a:xfrm>
          <a:prstGeom prst="rect">
            <a:avLst/>
          </a:prstGeom>
        </p:spPr>
      </p:pic>
      <p:pic>
        <p:nvPicPr>
          <p:cNvPr id="66" name="Image 26" descr=" "/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5774921" y="2271077"/>
            <a:ext cx="36376" cy="84690"/>
          </a:xfrm>
          <a:prstGeom prst="rect">
            <a:avLst/>
          </a:prstGeom>
        </p:spPr>
      </p:pic>
      <p:pic>
        <p:nvPicPr>
          <p:cNvPr id="67" name="Image 27" descr=" "/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232152" y="1433863"/>
            <a:ext cx="42049" cy="52564"/>
          </a:xfrm>
          <a:prstGeom prst="rect">
            <a:avLst/>
          </a:prstGeom>
        </p:spPr>
      </p:pic>
      <p:pic>
        <p:nvPicPr>
          <p:cNvPr id="68" name="Image 28" descr=" "/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5807902" y="1524330"/>
            <a:ext cx="91809" cy="256642"/>
          </a:xfrm>
          <a:prstGeom prst="rect">
            <a:avLst/>
          </a:prstGeom>
        </p:spPr>
      </p:pic>
      <p:pic>
        <p:nvPicPr>
          <p:cNvPr id="69" name="Image 29" descr=" "/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5947240" y="1320586"/>
            <a:ext cx="20578" cy="148641"/>
          </a:xfrm>
          <a:prstGeom prst="rect">
            <a:avLst/>
          </a:prstGeom>
        </p:spPr>
      </p:pic>
      <p:pic>
        <p:nvPicPr>
          <p:cNvPr id="70" name="Image 30" descr=" "/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5632218" y="1757696"/>
            <a:ext cx="29811" cy="170782"/>
          </a:xfrm>
          <a:prstGeom prst="rect">
            <a:avLst/>
          </a:prstGeom>
        </p:spPr>
      </p:pic>
      <p:pic>
        <p:nvPicPr>
          <p:cNvPr id="71" name="Image 31" descr=" "/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5576879" y="1841350"/>
            <a:ext cx="34016" cy="127669"/>
          </a:xfrm>
          <a:prstGeom prst="rect">
            <a:avLst/>
          </a:prstGeom>
        </p:spPr>
      </p:pic>
      <p:pic>
        <p:nvPicPr>
          <p:cNvPr id="72" name="Image 32" descr=" "/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5561705" y="1505629"/>
            <a:ext cx="33971" cy="143433"/>
          </a:xfrm>
          <a:prstGeom prst="rect">
            <a:avLst/>
          </a:prstGeom>
        </p:spPr>
      </p:pic>
      <p:pic>
        <p:nvPicPr>
          <p:cNvPr id="73" name="Image 33" descr=" "/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5565369" y="1384005"/>
            <a:ext cx="23589" cy="126735"/>
          </a:xfrm>
          <a:prstGeom prst="rect">
            <a:avLst/>
          </a:prstGeom>
        </p:spPr>
      </p:pic>
      <p:pic>
        <p:nvPicPr>
          <p:cNvPr id="74" name="Image 34" descr=" "/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5607095" y="1697818"/>
            <a:ext cx="5730" cy="107934"/>
          </a:xfrm>
          <a:prstGeom prst="rect">
            <a:avLst/>
          </a:prstGeom>
        </p:spPr>
      </p:pic>
      <p:pic>
        <p:nvPicPr>
          <p:cNvPr id="75" name="Image 35" descr=" "/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5896957" y="1437904"/>
            <a:ext cx="7128" cy="50627"/>
          </a:xfrm>
          <a:prstGeom prst="rect">
            <a:avLst/>
          </a:prstGeom>
        </p:spPr>
      </p:pic>
      <p:pic>
        <p:nvPicPr>
          <p:cNvPr id="76" name="Image 36" descr=" "/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244113" y="2053576"/>
            <a:ext cx="58110" cy="189183"/>
          </a:xfrm>
          <a:prstGeom prst="rect">
            <a:avLst/>
          </a:prstGeom>
        </p:spPr>
      </p:pic>
      <p:pic>
        <p:nvPicPr>
          <p:cNvPr id="77" name="Image 37" descr=" "/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5487272" y="1752720"/>
            <a:ext cx="43095" cy="153184"/>
          </a:xfrm>
          <a:prstGeom prst="rect">
            <a:avLst/>
          </a:prstGeom>
        </p:spPr>
      </p:pic>
      <p:pic>
        <p:nvPicPr>
          <p:cNvPr id="78" name="Image 38" descr=" "/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5442023" y="1655473"/>
            <a:ext cx="87693" cy="109036"/>
          </a:xfrm>
          <a:prstGeom prst="rect">
            <a:avLst/>
          </a:prstGeom>
        </p:spPr>
      </p:pic>
      <p:pic>
        <p:nvPicPr>
          <p:cNvPr id="79" name="Image 39" descr=" "/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5338929" y="1988757"/>
            <a:ext cx="34958" cy="120758"/>
          </a:xfrm>
          <a:prstGeom prst="rect">
            <a:avLst/>
          </a:prstGeom>
        </p:spPr>
      </p:pic>
      <p:pic>
        <p:nvPicPr>
          <p:cNvPr id="80" name="Image 40" descr=" "/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5467642" y="1532212"/>
            <a:ext cx="45421" cy="146611"/>
          </a:xfrm>
          <a:prstGeom prst="rect">
            <a:avLst/>
          </a:prstGeom>
        </p:spPr>
      </p:pic>
      <p:pic>
        <p:nvPicPr>
          <p:cNvPr id="81" name="Image 41" descr=" "/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5486804" y="1507099"/>
            <a:ext cx="25929" cy="89967"/>
          </a:xfrm>
          <a:prstGeom prst="rect">
            <a:avLst/>
          </a:prstGeom>
        </p:spPr>
      </p:pic>
      <p:pic>
        <p:nvPicPr>
          <p:cNvPr id="82" name="Image 42" descr=" "/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5454655" y="1380540"/>
            <a:ext cx="21337" cy="88022"/>
          </a:xfrm>
          <a:prstGeom prst="rect">
            <a:avLst/>
          </a:prstGeom>
        </p:spPr>
      </p:pic>
      <p:pic>
        <p:nvPicPr>
          <p:cNvPr id="83" name="Image 43" descr=" "/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5298924" y="2058016"/>
            <a:ext cx="29020" cy="64886"/>
          </a:xfrm>
          <a:prstGeom prst="rect">
            <a:avLst/>
          </a:prstGeom>
        </p:spPr>
      </p:pic>
      <p:pic>
        <p:nvPicPr>
          <p:cNvPr id="84" name="Image 44" descr=" "/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5936226" y="1497147"/>
            <a:ext cx="122521" cy="170182"/>
          </a:xfrm>
          <a:prstGeom prst="rect">
            <a:avLst/>
          </a:prstGeom>
        </p:spPr>
      </p:pic>
      <p:pic>
        <p:nvPicPr>
          <p:cNvPr id="85" name="Image 45" descr=" "/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5138273" y="1960471"/>
            <a:ext cx="52628" cy="299821"/>
          </a:xfrm>
          <a:prstGeom prst="rect">
            <a:avLst/>
          </a:prstGeom>
        </p:spPr>
      </p:pic>
      <p:pic>
        <p:nvPicPr>
          <p:cNvPr id="86" name="Image 46" descr=" "/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4815608" y="2350022"/>
            <a:ext cx="120145" cy="23659"/>
          </a:xfrm>
          <a:prstGeom prst="rect">
            <a:avLst/>
          </a:prstGeom>
        </p:spPr>
      </p:pic>
      <p:pic>
        <p:nvPicPr>
          <p:cNvPr id="87" name="Image 47" descr=" "/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5144580" y="1786215"/>
            <a:ext cx="19359" cy="97848"/>
          </a:xfrm>
          <a:prstGeom prst="rect">
            <a:avLst/>
          </a:prstGeom>
        </p:spPr>
      </p:pic>
      <p:pic>
        <p:nvPicPr>
          <p:cNvPr id="88" name="Image 48" descr=" "/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5429261" y="2171726"/>
            <a:ext cx="136701" cy="28587"/>
          </a:xfrm>
          <a:prstGeom prst="rect">
            <a:avLst/>
          </a:prstGeom>
        </p:spPr>
      </p:pic>
      <p:pic>
        <p:nvPicPr>
          <p:cNvPr id="89" name="Image 49" descr=" "/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5294142" y="2182685"/>
            <a:ext cx="123937" cy="26870"/>
          </a:xfrm>
          <a:prstGeom prst="rect">
            <a:avLst/>
          </a:prstGeom>
        </p:spPr>
      </p:pic>
      <p:pic>
        <p:nvPicPr>
          <p:cNvPr id="90" name="Image 50" descr=" "/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5418114" y="2184049"/>
            <a:ext cx="13373" cy="8018"/>
          </a:xfrm>
          <a:prstGeom prst="rect">
            <a:avLst/>
          </a:prstGeom>
        </p:spPr>
      </p:pic>
      <p:pic>
        <p:nvPicPr>
          <p:cNvPr id="91" name="Image 51" descr=" "/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5616882" y="2222940"/>
            <a:ext cx="97917" cy="75587"/>
          </a:xfrm>
          <a:prstGeom prst="rect">
            <a:avLst/>
          </a:prstGeom>
        </p:spPr>
      </p:pic>
      <p:pic>
        <p:nvPicPr>
          <p:cNvPr id="92" name="Image 52" descr=" "/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5009133" y="2396955"/>
            <a:ext cx="83504" cy="16050"/>
          </a:xfrm>
          <a:prstGeom prst="rect">
            <a:avLst/>
          </a:prstGeom>
        </p:spPr>
      </p:pic>
      <p:pic>
        <p:nvPicPr>
          <p:cNvPr id="93" name="Image 53" descr=" "/>
          <p:cNvPicPr>
            <a:picLocks noChangeAspect="1"/>
          </p:cNvPicPr>
          <p:nvPr/>
        </p:nvPicPr>
        <p:blipFill>
          <a:blip r:embed="rId100">
            <a:extLs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4998512" y="2450387"/>
            <a:ext cx="74765" cy="16963"/>
          </a:xfrm>
          <a:prstGeom prst="rect">
            <a:avLst/>
          </a:prstGeom>
        </p:spPr>
      </p:pic>
      <p:sp>
        <p:nvSpPr>
          <p:cNvPr id="94" name="Shape 38"/>
          <p:cNvSpPr/>
          <p:nvPr/>
        </p:nvSpPr>
        <p:spPr>
          <a:xfrm>
            <a:off x="3236976" y="4176678"/>
            <a:ext cx="3998617" cy="1942362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pic>
        <p:nvPicPr>
          <p:cNvPr id="95" name="Image 54" descr=" 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36976" y="4176678"/>
            <a:ext cx="952052" cy="380855"/>
          </a:xfrm>
          <a:prstGeom prst="rect">
            <a:avLst/>
          </a:prstGeom>
        </p:spPr>
      </p:pic>
      <p:sp>
        <p:nvSpPr>
          <p:cNvPr id="96" name="Text 39"/>
          <p:cNvSpPr/>
          <p:nvPr/>
        </p:nvSpPr>
        <p:spPr>
          <a:xfrm>
            <a:off x="3236975" y="4286703"/>
            <a:ext cx="1574059" cy="4739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89A894">
                    <a:alpha val="100000"/>
                  </a:srgbClr>
                </a:solidFill>
                <a:latin typeface="DM Serif Display Regular" pitchFamily="34" charset="0"/>
                <a:ea typeface="DM Serif Display Regular" pitchFamily="34" charset="-122"/>
                <a:cs typeface="DM Serif Display Regular" pitchFamily="34" charset="-120"/>
              </a:rPr>
              <a:t>Apéritifs</a:t>
            </a:r>
            <a:endParaRPr lang="en-US" sz="2400" dirty="0"/>
          </a:p>
        </p:txBody>
      </p:sp>
      <p:sp>
        <p:nvSpPr>
          <p:cNvPr id="97" name="Shape 40"/>
          <p:cNvSpPr/>
          <p:nvPr/>
        </p:nvSpPr>
        <p:spPr>
          <a:xfrm>
            <a:off x="3236976" y="4700496"/>
            <a:ext cx="3998617" cy="1358384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98" name="Shape 41"/>
          <p:cNvSpPr/>
          <p:nvPr/>
        </p:nvSpPr>
        <p:spPr>
          <a:xfrm>
            <a:off x="3236976" y="4700496"/>
            <a:ext cx="1078992" cy="1345688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99" name="Shape 42"/>
          <p:cNvSpPr/>
          <p:nvPr/>
        </p:nvSpPr>
        <p:spPr>
          <a:xfrm>
            <a:off x="3236976" y="4700496"/>
            <a:ext cx="1078992" cy="139647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00" name="Text 43"/>
          <p:cNvSpPr/>
          <p:nvPr/>
        </p:nvSpPr>
        <p:spPr>
          <a:xfrm>
            <a:off x="3363916" y="4700496"/>
            <a:ext cx="863194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Whiskies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101" name="Shape 44"/>
          <p:cNvSpPr/>
          <p:nvPr/>
        </p:nvSpPr>
        <p:spPr>
          <a:xfrm>
            <a:off x="3236976" y="4941705"/>
            <a:ext cx="1078992" cy="139647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02" name="Text 45"/>
          <p:cNvSpPr/>
          <p:nvPr/>
        </p:nvSpPr>
        <p:spPr>
          <a:xfrm>
            <a:off x="3236976" y="4941705"/>
            <a:ext cx="888582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Oban </a:t>
            </a:r>
            <a:r>
              <a:rPr lang="en-US" sz="90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14 ans</a:t>
            </a:r>
            <a:endParaRPr lang="en-US" sz="900" dirty="0"/>
          </a:p>
        </p:txBody>
      </p:sp>
      <p:sp>
        <p:nvSpPr>
          <p:cNvPr id="103" name="Text 46"/>
          <p:cNvSpPr/>
          <p:nvPr/>
        </p:nvSpPr>
        <p:spPr>
          <a:xfrm>
            <a:off x="4230409" y="4955581"/>
            <a:ext cx="165022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14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104" name="Shape 47"/>
          <p:cNvSpPr/>
          <p:nvPr/>
        </p:nvSpPr>
        <p:spPr>
          <a:xfrm>
            <a:off x="3236976" y="5182913"/>
            <a:ext cx="1078992" cy="139647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05" name="Text 48"/>
          <p:cNvSpPr/>
          <p:nvPr/>
        </p:nvSpPr>
        <p:spPr>
          <a:xfrm>
            <a:off x="3236976" y="5182913"/>
            <a:ext cx="888582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Jura Legacy</a:t>
            </a:r>
            <a:endParaRPr lang="en-US" sz="1050" dirty="0"/>
          </a:p>
        </p:txBody>
      </p:sp>
      <p:sp>
        <p:nvSpPr>
          <p:cNvPr id="106" name="Text 49"/>
          <p:cNvSpPr/>
          <p:nvPr/>
        </p:nvSpPr>
        <p:spPr>
          <a:xfrm>
            <a:off x="4224611" y="5196901"/>
            <a:ext cx="165022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10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107" name="Shape 50"/>
          <p:cNvSpPr/>
          <p:nvPr/>
        </p:nvSpPr>
        <p:spPr>
          <a:xfrm>
            <a:off x="3236976" y="5424121"/>
            <a:ext cx="1078992" cy="139647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08" name="Text 51"/>
          <p:cNvSpPr/>
          <p:nvPr/>
        </p:nvSpPr>
        <p:spPr>
          <a:xfrm>
            <a:off x="3236976" y="5424121"/>
            <a:ext cx="888582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Laphroaig</a:t>
            </a:r>
            <a:endParaRPr lang="en-US" sz="1050" dirty="0"/>
          </a:p>
        </p:txBody>
      </p:sp>
      <p:sp>
        <p:nvSpPr>
          <p:cNvPr id="109" name="Text 52"/>
          <p:cNvSpPr/>
          <p:nvPr/>
        </p:nvSpPr>
        <p:spPr>
          <a:xfrm>
            <a:off x="4217935" y="5424832"/>
            <a:ext cx="165022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12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110" name="Shape 53"/>
          <p:cNvSpPr/>
          <p:nvPr/>
        </p:nvSpPr>
        <p:spPr>
          <a:xfrm>
            <a:off x="3236976" y="5665329"/>
            <a:ext cx="1078992" cy="139647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11" name="Text 54"/>
          <p:cNvSpPr/>
          <p:nvPr/>
        </p:nvSpPr>
        <p:spPr>
          <a:xfrm>
            <a:off x="3236976" y="5665329"/>
            <a:ext cx="952052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Jameson</a:t>
            </a:r>
            <a:endParaRPr lang="en-US" sz="1050" dirty="0"/>
          </a:p>
        </p:txBody>
      </p:sp>
      <p:sp>
        <p:nvSpPr>
          <p:cNvPr id="112" name="Text 55"/>
          <p:cNvSpPr/>
          <p:nvPr/>
        </p:nvSpPr>
        <p:spPr>
          <a:xfrm>
            <a:off x="4277649" y="5665329"/>
            <a:ext cx="101552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5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113" name="Shape 56"/>
          <p:cNvSpPr/>
          <p:nvPr/>
        </p:nvSpPr>
        <p:spPr>
          <a:xfrm>
            <a:off x="3236976" y="5906538"/>
            <a:ext cx="1078992" cy="139647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14" name="Text 57"/>
          <p:cNvSpPr/>
          <p:nvPr/>
        </p:nvSpPr>
        <p:spPr>
          <a:xfrm>
            <a:off x="3236976" y="5886776"/>
            <a:ext cx="1012736" cy="1821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kern="0" spc="-27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Lagavulin </a:t>
            </a:r>
            <a:r>
              <a:rPr lang="en-US" sz="900" kern="0" spc="-27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16 ans</a:t>
            </a:r>
            <a:endParaRPr lang="en-US" sz="900" dirty="0"/>
          </a:p>
        </p:txBody>
      </p:sp>
      <p:sp>
        <p:nvSpPr>
          <p:cNvPr id="115" name="Text 58"/>
          <p:cNvSpPr/>
          <p:nvPr/>
        </p:nvSpPr>
        <p:spPr>
          <a:xfrm>
            <a:off x="4214416" y="5900228"/>
            <a:ext cx="165022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14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116" name="Shape 59"/>
          <p:cNvSpPr/>
          <p:nvPr/>
        </p:nvSpPr>
        <p:spPr>
          <a:xfrm>
            <a:off x="4696789" y="4700496"/>
            <a:ext cx="1078992" cy="1358384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17" name="Shape 60"/>
          <p:cNvSpPr/>
          <p:nvPr/>
        </p:nvSpPr>
        <p:spPr>
          <a:xfrm>
            <a:off x="4696789" y="4700496"/>
            <a:ext cx="1078992" cy="622063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18" name="Shape 61"/>
          <p:cNvSpPr/>
          <p:nvPr/>
        </p:nvSpPr>
        <p:spPr>
          <a:xfrm>
            <a:off x="4696789" y="4700496"/>
            <a:ext cx="1078992" cy="139647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19" name="Text 62"/>
          <p:cNvSpPr/>
          <p:nvPr/>
        </p:nvSpPr>
        <p:spPr>
          <a:xfrm>
            <a:off x="4933463" y="4767736"/>
            <a:ext cx="863194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Rhums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120" name="Shape 63"/>
          <p:cNvSpPr/>
          <p:nvPr/>
        </p:nvSpPr>
        <p:spPr>
          <a:xfrm>
            <a:off x="4696789" y="4941705"/>
            <a:ext cx="1078992" cy="139647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21" name="Text 64"/>
          <p:cNvSpPr/>
          <p:nvPr/>
        </p:nvSpPr>
        <p:spPr>
          <a:xfrm>
            <a:off x="4696789" y="4941705"/>
            <a:ext cx="888582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Zacapa</a:t>
            </a:r>
            <a:endParaRPr lang="en-US" sz="1050" dirty="0"/>
          </a:p>
        </p:txBody>
      </p:sp>
      <p:sp>
        <p:nvSpPr>
          <p:cNvPr id="122" name="Text 65"/>
          <p:cNvSpPr/>
          <p:nvPr/>
        </p:nvSpPr>
        <p:spPr>
          <a:xfrm>
            <a:off x="5662128" y="4941705"/>
            <a:ext cx="165022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12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123" name="Shape 66"/>
          <p:cNvSpPr/>
          <p:nvPr/>
        </p:nvSpPr>
        <p:spPr>
          <a:xfrm>
            <a:off x="4696789" y="5182913"/>
            <a:ext cx="1078992" cy="139647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24" name="Text 67"/>
          <p:cNvSpPr/>
          <p:nvPr/>
        </p:nvSpPr>
        <p:spPr>
          <a:xfrm>
            <a:off x="4696789" y="5182913"/>
            <a:ext cx="888582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Diplomatico</a:t>
            </a:r>
            <a:endParaRPr lang="en-US" sz="1050" dirty="0"/>
          </a:p>
        </p:txBody>
      </p:sp>
      <p:sp>
        <p:nvSpPr>
          <p:cNvPr id="125" name="Text 68"/>
          <p:cNvSpPr/>
          <p:nvPr/>
        </p:nvSpPr>
        <p:spPr>
          <a:xfrm>
            <a:off x="5662128" y="5182913"/>
            <a:ext cx="165022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10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126" name="Shape 69"/>
          <p:cNvSpPr/>
          <p:nvPr/>
        </p:nvSpPr>
        <p:spPr>
          <a:xfrm>
            <a:off x="4696789" y="5436816"/>
            <a:ext cx="1078992" cy="622063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27" name="Shape 70"/>
          <p:cNvSpPr/>
          <p:nvPr/>
        </p:nvSpPr>
        <p:spPr>
          <a:xfrm>
            <a:off x="4696789" y="5436816"/>
            <a:ext cx="1078992" cy="139647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29" name="Shape 72"/>
          <p:cNvSpPr/>
          <p:nvPr/>
        </p:nvSpPr>
        <p:spPr>
          <a:xfrm>
            <a:off x="4696789" y="5678025"/>
            <a:ext cx="1078992" cy="139647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32" name="Shape 75"/>
          <p:cNvSpPr/>
          <p:nvPr/>
        </p:nvSpPr>
        <p:spPr>
          <a:xfrm>
            <a:off x="4714618" y="5945382"/>
            <a:ext cx="1078992" cy="139647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35" name="Shape 78"/>
          <p:cNvSpPr/>
          <p:nvPr/>
        </p:nvSpPr>
        <p:spPr>
          <a:xfrm>
            <a:off x="6156601" y="4700496"/>
            <a:ext cx="1078992" cy="863272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36" name="Shape 79"/>
          <p:cNvSpPr/>
          <p:nvPr/>
        </p:nvSpPr>
        <p:spPr>
          <a:xfrm>
            <a:off x="6156601" y="4700496"/>
            <a:ext cx="1078992" cy="139647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37" name="Text 80"/>
          <p:cNvSpPr/>
          <p:nvPr/>
        </p:nvSpPr>
        <p:spPr>
          <a:xfrm>
            <a:off x="6156601" y="4700496"/>
            <a:ext cx="939358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Lillet</a:t>
            </a:r>
            <a:endParaRPr lang="en-US" sz="1050" dirty="0"/>
          </a:p>
        </p:txBody>
      </p:sp>
      <p:sp>
        <p:nvSpPr>
          <p:cNvPr id="138" name="Text 81"/>
          <p:cNvSpPr/>
          <p:nvPr/>
        </p:nvSpPr>
        <p:spPr>
          <a:xfrm>
            <a:off x="7248287" y="4700496"/>
            <a:ext cx="114246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6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139" name="Shape 82"/>
          <p:cNvSpPr/>
          <p:nvPr/>
        </p:nvSpPr>
        <p:spPr>
          <a:xfrm>
            <a:off x="6156601" y="4941705"/>
            <a:ext cx="1078992" cy="139647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40" name="Text 83"/>
          <p:cNvSpPr/>
          <p:nvPr/>
        </p:nvSpPr>
        <p:spPr>
          <a:xfrm>
            <a:off x="6156601" y="4941705"/>
            <a:ext cx="939358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Suze</a:t>
            </a:r>
            <a:endParaRPr lang="en-US" sz="1050" dirty="0"/>
          </a:p>
        </p:txBody>
      </p:sp>
      <p:sp>
        <p:nvSpPr>
          <p:cNvPr id="141" name="Text 84"/>
          <p:cNvSpPr/>
          <p:nvPr/>
        </p:nvSpPr>
        <p:spPr>
          <a:xfrm>
            <a:off x="7248287" y="4951274"/>
            <a:ext cx="114246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6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142" name="Shape 85"/>
          <p:cNvSpPr/>
          <p:nvPr/>
        </p:nvSpPr>
        <p:spPr>
          <a:xfrm>
            <a:off x="6156601" y="5182913"/>
            <a:ext cx="1078992" cy="139647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43" name="Text 86"/>
          <p:cNvSpPr/>
          <p:nvPr/>
        </p:nvSpPr>
        <p:spPr>
          <a:xfrm>
            <a:off x="6156601" y="5182913"/>
            <a:ext cx="939358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Porto</a:t>
            </a:r>
            <a:endParaRPr lang="en-US" sz="1050" dirty="0"/>
          </a:p>
        </p:txBody>
      </p:sp>
      <p:sp>
        <p:nvSpPr>
          <p:cNvPr id="144" name="Text 87"/>
          <p:cNvSpPr/>
          <p:nvPr/>
        </p:nvSpPr>
        <p:spPr>
          <a:xfrm>
            <a:off x="7248287" y="5182913"/>
            <a:ext cx="114246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6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146" name="Text 89"/>
          <p:cNvSpPr/>
          <p:nvPr/>
        </p:nvSpPr>
        <p:spPr>
          <a:xfrm>
            <a:off x="6148738" y="6036235"/>
            <a:ext cx="939358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Ricard</a:t>
            </a:r>
            <a:endParaRPr lang="en-US" sz="1050" dirty="0"/>
          </a:p>
        </p:txBody>
      </p:sp>
      <p:sp>
        <p:nvSpPr>
          <p:cNvPr id="147" name="Text 90"/>
          <p:cNvSpPr/>
          <p:nvPr/>
        </p:nvSpPr>
        <p:spPr>
          <a:xfrm>
            <a:off x="7234952" y="6042836"/>
            <a:ext cx="114246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3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148" name="Shape 91"/>
          <p:cNvSpPr/>
          <p:nvPr/>
        </p:nvSpPr>
        <p:spPr>
          <a:xfrm>
            <a:off x="311618" y="6637347"/>
            <a:ext cx="3998617" cy="1688458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pic>
        <p:nvPicPr>
          <p:cNvPr id="149" name="Image 55" descr=" 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7351" y="6512590"/>
            <a:ext cx="952052" cy="380855"/>
          </a:xfrm>
          <a:prstGeom prst="rect">
            <a:avLst/>
          </a:prstGeom>
        </p:spPr>
      </p:pic>
      <p:sp>
        <p:nvSpPr>
          <p:cNvPr id="150" name="Text 92"/>
          <p:cNvSpPr/>
          <p:nvPr/>
        </p:nvSpPr>
        <p:spPr>
          <a:xfrm>
            <a:off x="317351" y="6512590"/>
            <a:ext cx="1950648" cy="4739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89A894">
                    <a:alpha val="100000"/>
                  </a:srgbClr>
                </a:solidFill>
                <a:latin typeface="DM Serif Display Regular" pitchFamily="34" charset="0"/>
                <a:ea typeface="DM Serif Display Regular" pitchFamily="34" charset="-122"/>
                <a:cs typeface="DM Serif Display Regular" pitchFamily="34" charset="-120"/>
              </a:rPr>
              <a:t>Digestifs</a:t>
            </a:r>
            <a:endParaRPr lang="en-US" sz="2400" dirty="0"/>
          </a:p>
        </p:txBody>
      </p:sp>
      <p:sp>
        <p:nvSpPr>
          <p:cNvPr id="151" name="Shape 93"/>
          <p:cNvSpPr/>
          <p:nvPr/>
        </p:nvSpPr>
        <p:spPr>
          <a:xfrm>
            <a:off x="317351" y="7096568"/>
            <a:ext cx="3998617" cy="1104480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52" name="Shape 94"/>
          <p:cNvSpPr/>
          <p:nvPr/>
        </p:nvSpPr>
        <p:spPr>
          <a:xfrm>
            <a:off x="317351" y="7096568"/>
            <a:ext cx="1078992" cy="1104480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53" name="Shape 95"/>
          <p:cNvSpPr/>
          <p:nvPr/>
        </p:nvSpPr>
        <p:spPr>
          <a:xfrm>
            <a:off x="317351" y="7096568"/>
            <a:ext cx="1078992" cy="139647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54" name="Text 96"/>
          <p:cNvSpPr/>
          <p:nvPr/>
        </p:nvSpPr>
        <p:spPr>
          <a:xfrm>
            <a:off x="317351" y="7096568"/>
            <a:ext cx="939358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Limoncello</a:t>
            </a:r>
            <a:endParaRPr lang="en-US" sz="1050" dirty="0"/>
          </a:p>
        </p:txBody>
      </p:sp>
      <p:sp>
        <p:nvSpPr>
          <p:cNvPr id="155" name="Text 97"/>
          <p:cNvSpPr/>
          <p:nvPr/>
        </p:nvSpPr>
        <p:spPr>
          <a:xfrm>
            <a:off x="1178429" y="7101930"/>
            <a:ext cx="114246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5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156" name="Shape 98"/>
          <p:cNvSpPr/>
          <p:nvPr/>
        </p:nvSpPr>
        <p:spPr>
          <a:xfrm>
            <a:off x="317351" y="7337776"/>
            <a:ext cx="1078992" cy="139647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57" name="Text 99"/>
          <p:cNvSpPr/>
          <p:nvPr/>
        </p:nvSpPr>
        <p:spPr>
          <a:xfrm>
            <a:off x="317351" y="7337776"/>
            <a:ext cx="939358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Bailey’s</a:t>
            </a:r>
            <a:endParaRPr lang="en-US" sz="1050" dirty="0"/>
          </a:p>
        </p:txBody>
      </p:sp>
      <p:sp>
        <p:nvSpPr>
          <p:cNvPr id="158" name="Text 100"/>
          <p:cNvSpPr/>
          <p:nvPr/>
        </p:nvSpPr>
        <p:spPr>
          <a:xfrm>
            <a:off x="1175562" y="7334871"/>
            <a:ext cx="114246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5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159" name="Shape 101"/>
          <p:cNvSpPr/>
          <p:nvPr/>
        </p:nvSpPr>
        <p:spPr>
          <a:xfrm>
            <a:off x="317351" y="7578985"/>
            <a:ext cx="1078992" cy="139647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60" name="Text 102"/>
          <p:cNvSpPr/>
          <p:nvPr/>
        </p:nvSpPr>
        <p:spPr>
          <a:xfrm>
            <a:off x="317351" y="7578985"/>
            <a:ext cx="939358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Patxaran</a:t>
            </a:r>
            <a:endParaRPr lang="en-US" sz="1050" dirty="0"/>
          </a:p>
        </p:txBody>
      </p:sp>
      <p:sp>
        <p:nvSpPr>
          <p:cNvPr id="161" name="Text 103"/>
          <p:cNvSpPr/>
          <p:nvPr/>
        </p:nvSpPr>
        <p:spPr>
          <a:xfrm>
            <a:off x="1178429" y="7578985"/>
            <a:ext cx="114246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4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162" name="Shape 104"/>
          <p:cNvSpPr/>
          <p:nvPr/>
        </p:nvSpPr>
        <p:spPr>
          <a:xfrm>
            <a:off x="317351" y="7820193"/>
            <a:ext cx="1078992" cy="139647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63" name="Text 105"/>
          <p:cNvSpPr/>
          <p:nvPr/>
        </p:nvSpPr>
        <p:spPr>
          <a:xfrm>
            <a:off x="317351" y="7820193"/>
            <a:ext cx="939358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Manzana</a:t>
            </a:r>
            <a:endParaRPr lang="en-US" sz="1050" dirty="0"/>
          </a:p>
        </p:txBody>
      </p:sp>
      <p:sp>
        <p:nvSpPr>
          <p:cNvPr id="164" name="Text 106"/>
          <p:cNvSpPr/>
          <p:nvPr/>
        </p:nvSpPr>
        <p:spPr>
          <a:xfrm>
            <a:off x="1175562" y="7823492"/>
            <a:ext cx="114246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4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165" name="Shape 107"/>
          <p:cNvSpPr/>
          <p:nvPr/>
        </p:nvSpPr>
        <p:spPr>
          <a:xfrm>
            <a:off x="317351" y="8061401"/>
            <a:ext cx="1078992" cy="139647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66" name="Text 108"/>
          <p:cNvSpPr/>
          <p:nvPr/>
        </p:nvSpPr>
        <p:spPr>
          <a:xfrm>
            <a:off x="317351" y="8061401"/>
            <a:ext cx="939358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kern="0" spc="-27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Get 27</a:t>
            </a:r>
            <a:endParaRPr lang="en-US" sz="1050" dirty="0"/>
          </a:p>
        </p:txBody>
      </p:sp>
      <p:sp>
        <p:nvSpPr>
          <p:cNvPr id="167" name="Text 109"/>
          <p:cNvSpPr/>
          <p:nvPr/>
        </p:nvSpPr>
        <p:spPr>
          <a:xfrm>
            <a:off x="1175562" y="8061401"/>
            <a:ext cx="114246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4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168" name="Shape 110"/>
          <p:cNvSpPr/>
          <p:nvPr/>
        </p:nvSpPr>
        <p:spPr>
          <a:xfrm>
            <a:off x="1777163" y="7096568"/>
            <a:ext cx="1078992" cy="1091785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69" name="Shape 111"/>
          <p:cNvSpPr/>
          <p:nvPr/>
        </p:nvSpPr>
        <p:spPr>
          <a:xfrm>
            <a:off x="1777163" y="7096568"/>
            <a:ext cx="1078992" cy="418941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70" name="Text 112"/>
          <p:cNvSpPr/>
          <p:nvPr/>
        </p:nvSpPr>
        <p:spPr>
          <a:xfrm>
            <a:off x="1580406" y="7334871"/>
            <a:ext cx="2594488" cy="879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Eau de vie de Poire de la Maison Hepps</a:t>
            </a:r>
            <a:endParaRPr lang="en-US" sz="1050" dirty="0"/>
          </a:p>
        </p:txBody>
      </p:sp>
      <p:sp>
        <p:nvSpPr>
          <p:cNvPr id="172" name="Shape 114"/>
          <p:cNvSpPr/>
          <p:nvPr/>
        </p:nvSpPr>
        <p:spPr>
          <a:xfrm>
            <a:off x="1777163" y="7629765"/>
            <a:ext cx="1078992" cy="558588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73" name="Text 115"/>
          <p:cNvSpPr/>
          <p:nvPr/>
        </p:nvSpPr>
        <p:spPr>
          <a:xfrm>
            <a:off x="1580406" y="7822416"/>
            <a:ext cx="2911537" cy="3222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Armagnac V.S.O.P Domaine </a:t>
            </a:r>
            <a:r>
              <a:rPr lang="en-US" sz="1050" dirty="0" err="1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Marquesteau</a:t>
            </a:r>
            <a:endParaRPr lang="en-US" sz="1050" dirty="0"/>
          </a:p>
        </p:txBody>
      </p:sp>
      <p:sp>
        <p:nvSpPr>
          <p:cNvPr id="174" name="Text 116"/>
          <p:cNvSpPr/>
          <p:nvPr/>
        </p:nvSpPr>
        <p:spPr>
          <a:xfrm>
            <a:off x="4246651" y="8070755"/>
            <a:ext cx="165022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12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175" name="Shape 117"/>
          <p:cNvSpPr/>
          <p:nvPr/>
        </p:nvSpPr>
        <p:spPr>
          <a:xfrm>
            <a:off x="3236976" y="7096568"/>
            <a:ext cx="1078992" cy="393550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76" name="Shape 118"/>
          <p:cNvSpPr/>
          <p:nvPr/>
        </p:nvSpPr>
        <p:spPr>
          <a:xfrm>
            <a:off x="3251870" y="7100499"/>
            <a:ext cx="1078992" cy="139647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77" name="Text 119"/>
          <p:cNvSpPr/>
          <p:nvPr/>
        </p:nvSpPr>
        <p:spPr>
          <a:xfrm>
            <a:off x="1580406" y="7573606"/>
            <a:ext cx="952052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Calvados</a:t>
            </a:r>
            <a:endParaRPr lang="en-US" sz="1050" dirty="0"/>
          </a:p>
        </p:txBody>
      </p:sp>
      <p:sp>
        <p:nvSpPr>
          <p:cNvPr id="179" name="Shape 121"/>
          <p:cNvSpPr/>
          <p:nvPr/>
        </p:nvSpPr>
        <p:spPr>
          <a:xfrm>
            <a:off x="3236976" y="7350472"/>
            <a:ext cx="1078992" cy="139647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82" name="Shape 124"/>
          <p:cNvSpPr/>
          <p:nvPr/>
        </p:nvSpPr>
        <p:spPr>
          <a:xfrm>
            <a:off x="317351" y="8531123"/>
            <a:ext cx="3998617" cy="1777324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pic>
        <p:nvPicPr>
          <p:cNvPr id="183" name="Image 56" descr=" 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7351" y="8531123"/>
            <a:ext cx="952052" cy="380855"/>
          </a:xfrm>
          <a:prstGeom prst="rect">
            <a:avLst/>
          </a:prstGeom>
        </p:spPr>
      </p:pic>
      <p:sp>
        <p:nvSpPr>
          <p:cNvPr id="184" name="Text 125"/>
          <p:cNvSpPr/>
          <p:nvPr/>
        </p:nvSpPr>
        <p:spPr>
          <a:xfrm>
            <a:off x="317351" y="8558844"/>
            <a:ext cx="2919624" cy="4739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89A894">
                    <a:alpha val="100000"/>
                  </a:srgbClr>
                </a:solidFill>
                <a:latin typeface="DM Serif Display Regular" pitchFamily="34" charset="0"/>
                <a:ea typeface="DM Serif Display Regular" pitchFamily="34" charset="-122"/>
                <a:cs typeface="DM Serif Display Regular" pitchFamily="34" charset="-120"/>
              </a:rPr>
              <a:t>Boissons Chaudes</a:t>
            </a:r>
            <a:endParaRPr lang="en-US" sz="2400" dirty="0"/>
          </a:p>
        </p:txBody>
      </p:sp>
      <p:sp>
        <p:nvSpPr>
          <p:cNvPr id="185" name="Shape 126"/>
          <p:cNvSpPr/>
          <p:nvPr/>
        </p:nvSpPr>
        <p:spPr>
          <a:xfrm>
            <a:off x="317351" y="9115101"/>
            <a:ext cx="3998617" cy="1193346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86" name="Shape 127"/>
          <p:cNvSpPr/>
          <p:nvPr/>
        </p:nvSpPr>
        <p:spPr>
          <a:xfrm>
            <a:off x="317351" y="9115101"/>
            <a:ext cx="3998617" cy="139647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87" name="Text 128"/>
          <p:cNvSpPr/>
          <p:nvPr/>
        </p:nvSpPr>
        <p:spPr>
          <a:xfrm>
            <a:off x="317351" y="9115101"/>
            <a:ext cx="3351222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Café de la Maison Ximun Bayonne </a:t>
            </a:r>
            <a:endParaRPr lang="en-US" sz="1050" dirty="0"/>
          </a:p>
        </p:txBody>
      </p:sp>
      <p:sp>
        <p:nvSpPr>
          <p:cNvPr id="188" name="Text 129"/>
          <p:cNvSpPr/>
          <p:nvPr/>
        </p:nvSpPr>
        <p:spPr>
          <a:xfrm>
            <a:off x="4201722" y="9115101"/>
            <a:ext cx="114246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2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189" name="Shape 130"/>
          <p:cNvSpPr/>
          <p:nvPr/>
        </p:nvSpPr>
        <p:spPr>
          <a:xfrm>
            <a:off x="317351" y="9483309"/>
            <a:ext cx="3998617" cy="139647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90" name="Text 131"/>
          <p:cNvSpPr/>
          <p:nvPr/>
        </p:nvSpPr>
        <p:spPr>
          <a:xfrm>
            <a:off x="330045" y="9620184"/>
            <a:ext cx="3351222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Décaféiné</a:t>
            </a:r>
            <a:endParaRPr lang="en-US" sz="1050" dirty="0"/>
          </a:p>
        </p:txBody>
      </p:sp>
      <p:sp>
        <p:nvSpPr>
          <p:cNvPr id="191" name="Text 132"/>
          <p:cNvSpPr/>
          <p:nvPr/>
        </p:nvSpPr>
        <p:spPr>
          <a:xfrm>
            <a:off x="4189528" y="9612287"/>
            <a:ext cx="114246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2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192" name="Shape 133"/>
          <p:cNvSpPr/>
          <p:nvPr/>
        </p:nvSpPr>
        <p:spPr>
          <a:xfrm>
            <a:off x="317351" y="9724517"/>
            <a:ext cx="3998617" cy="304684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93" name="Shape 134"/>
          <p:cNvSpPr/>
          <p:nvPr/>
        </p:nvSpPr>
        <p:spPr>
          <a:xfrm>
            <a:off x="317351" y="9724517"/>
            <a:ext cx="3998617" cy="304684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94" name="Shape 135"/>
          <p:cNvSpPr/>
          <p:nvPr/>
        </p:nvSpPr>
        <p:spPr>
          <a:xfrm>
            <a:off x="317351" y="9724517"/>
            <a:ext cx="3998617" cy="304684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95" name="Shape 136"/>
          <p:cNvSpPr/>
          <p:nvPr/>
        </p:nvSpPr>
        <p:spPr>
          <a:xfrm>
            <a:off x="317351" y="9724517"/>
            <a:ext cx="3897065" cy="304684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96" name="Text 137"/>
          <p:cNvSpPr/>
          <p:nvPr/>
        </p:nvSpPr>
        <p:spPr>
          <a:xfrm>
            <a:off x="317351" y="9914621"/>
            <a:ext cx="2754603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Thés</a:t>
            </a:r>
            <a:endParaRPr lang="en-US" sz="1050" dirty="0"/>
          </a:p>
        </p:txBody>
      </p:sp>
      <p:sp>
        <p:nvSpPr>
          <p:cNvPr id="198" name="Text 139"/>
          <p:cNvSpPr/>
          <p:nvPr/>
        </p:nvSpPr>
        <p:spPr>
          <a:xfrm>
            <a:off x="4182978" y="9881285"/>
            <a:ext cx="114246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3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199" name="Shape 140"/>
          <p:cNvSpPr/>
          <p:nvPr/>
        </p:nvSpPr>
        <p:spPr>
          <a:xfrm>
            <a:off x="317351" y="10130763"/>
            <a:ext cx="3998617" cy="304684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200" name="Shape 141"/>
          <p:cNvSpPr/>
          <p:nvPr/>
        </p:nvSpPr>
        <p:spPr>
          <a:xfrm>
            <a:off x="317351" y="10130763"/>
            <a:ext cx="3998617" cy="304684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201" name="Shape 142"/>
          <p:cNvSpPr/>
          <p:nvPr/>
        </p:nvSpPr>
        <p:spPr>
          <a:xfrm>
            <a:off x="317351" y="10130763"/>
            <a:ext cx="3998617" cy="304684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202" name="Shape 143"/>
          <p:cNvSpPr/>
          <p:nvPr/>
        </p:nvSpPr>
        <p:spPr>
          <a:xfrm>
            <a:off x="317351" y="10130763"/>
            <a:ext cx="3897065" cy="304684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203" name="Text 144"/>
          <p:cNvSpPr/>
          <p:nvPr/>
        </p:nvSpPr>
        <p:spPr>
          <a:xfrm>
            <a:off x="311938" y="10209328"/>
            <a:ext cx="2754603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Infusions </a:t>
            </a:r>
            <a:endParaRPr lang="en-US" sz="1050" dirty="0"/>
          </a:p>
        </p:txBody>
      </p:sp>
      <p:sp>
        <p:nvSpPr>
          <p:cNvPr id="205" name="Text 146"/>
          <p:cNvSpPr/>
          <p:nvPr/>
        </p:nvSpPr>
        <p:spPr>
          <a:xfrm>
            <a:off x="4224611" y="10175053"/>
            <a:ext cx="67575" cy="1585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3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206" name="Shape 147"/>
          <p:cNvSpPr/>
          <p:nvPr/>
        </p:nvSpPr>
        <p:spPr>
          <a:xfrm>
            <a:off x="4709483" y="6499895"/>
            <a:ext cx="2526111" cy="2551730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pic>
        <p:nvPicPr>
          <p:cNvPr id="207" name="Image 57" descr=" 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09483" y="6499895"/>
            <a:ext cx="952052" cy="380855"/>
          </a:xfrm>
          <a:prstGeom prst="rect">
            <a:avLst/>
          </a:prstGeom>
        </p:spPr>
      </p:pic>
      <p:sp>
        <p:nvSpPr>
          <p:cNvPr id="208" name="Text 148"/>
          <p:cNvSpPr/>
          <p:nvPr/>
        </p:nvSpPr>
        <p:spPr>
          <a:xfrm>
            <a:off x="4709483" y="6499895"/>
            <a:ext cx="2526110" cy="4739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89A894">
                    <a:alpha val="100000"/>
                  </a:srgbClr>
                </a:solidFill>
                <a:latin typeface="DM Serif Display Regular" pitchFamily="34" charset="0"/>
                <a:ea typeface="DM Serif Display Regular" pitchFamily="34" charset="-122"/>
                <a:cs typeface="DM Serif Display Regular" pitchFamily="34" charset="-120"/>
              </a:rPr>
              <a:t>Cocktails</a:t>
            </a:r>
            <a:endParaRPr lang="en-US" sz="2400" dirty="0"/>
          </a:p>
        </p:txBody>
      </p:sp>
      <p:sp>
        <p:nvSpPr>
          <p:cNvPr id="209" name="Shape 149"/>
          <p:cNvSpPr/>
          <p:nvPr/>
        </p:nvSpPr>
        <p:spPr>
          <a:xfrm>
            <a:off x="4709483" y="7083873"/>
            <a:ext cx="2526111" cy="1967752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210" name="Shape 150"/>
          <p:cNvSpPr/>
          <p:nvPr/>
        </p:nvSpPr>
        <p:spPr>
          <a:xfrm>
            <a:off x="4709483" y="7083873"/>
            <a:ext cx="2526111" cy="418941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211" name="Shape 151"/>
          <p:cNvSpPr/>
          <p:nvPr/>
        </p:nvSpPr>
        <p:spPr>
          <a:xfrm>
            <a:off x="4709483" y="7083873"/>
            <a:ext cx="2170678" cy="418941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212" name="Text 152"/>
          <p:cNvSpPr/>
          <p:nvPr/>
        </p:nvSpPr>
        <p:spPr>
          <a:xfrm>
            <a:off x="4709483" y="7059809"/>
            <a:ext cx="2196066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Americano du Quai N15</a:t>
            </a:r>
            <a:endParaRPr lang="en-US" sz="1050" dirty="0"/>
          </a:p>
        </p:txBody>
      </p:sp>
      <p:sp>
        <p:nvSpPr>
          <p:cNvPr id="213" name="Text 153"/>
          <p:cNvSpPr/>
          <p:nvPr/>
        </p:nvSpPr>
        <p:spPr>
          <a:xfrm>
            <a:off x="4709483" y="7224846"/>
            <a:ext cx="1950648" cy="2877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89A894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Vermouth rouge </a:t>
            </a:r>
            <a:r>
              <a:rPr lang="en-US" sz="900" dirty="0" err="1">
                <a:solidFill>
                  <a:srgbClr val="89A894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Rezabal</a:t>
            </a:r>
            <a:r>
              <a:rPr lang="en-US" sz="900" dirty="0">
                <a:solidFill>
                  <a:srgbClr val="89A894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, Vermouth </a:t>
            </a:r>
            <a:r>
              <a:rPr lang="en-US" sz="900" dirty="0" err="1">
                <a:solidFill>
                  <a:srgbClr val="89A894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blanc</a:t>
            </a:r>
            <a:r>
              <a:rPr lang="en-US" sz="900" dirty="0">
                <a:solidFill>
                  <a:srgbClr val="89A894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 Rezabal, </a:t>
            </a:r>
            <a:r>
              <a:rPr lang="en-US" sz="900" dirty="0" err="1">
                <a:solidFill>
                  <a:srgbClr val="89A894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Byrrh</a:t>
            </a:r>
            <a:endParaRPr lang="en-US" sz="900" dirty="0"/>
          </a:p>
        </p:txBody>
      </p:sp>
      <p:sp>
        <p:nvSpPr>
          <p:cNvPr id="214" name="Text 154"/>
          <p:cNvSpPr/>
          <p:nvPr/>
        </p:nvSpPr>
        <p:spPr>
          <a:xfrm>
            <a:off x="7019153" y="7062414"/>
            <a:ext cx="279269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9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215" name="Shape 155"/>
          <p:cNvSpPr/>
          <p:nvPr/>
        </p:nvSpPr>
        <p:spPr>
          <a:xfrm>
            <a:off x="4709483" y="7604375"/>
            <a:ext cx="2526111" cy="291989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216" name="Shape 156"/>
          <p:cNvSpPr/>
          <p:nvPr/>
        </p:nvSpPr>
        <p:spPr>
          <a:xfrm>
            <a:off x="4709483" y="7604375"/>
            <a:ext cx="2170678" cy="291989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217" name="Text 157"/>
          <p:cNvSpPr/>
          <p:nvPr/>
        </p:nvSpPr>
        <p:spPr>
          <a:xfrm>
            <a:off x="4709483" y="8014384"/>
            <a:ext cx="2196066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Spritz </a:t>
            </a:r>
            <a:r>
              <a:rPr lang="en-US" sz="90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(</a:t>
            </a:r>
            <a:r>
              <a:rPr lang="en-US" sz="900" dirty="0" err="1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recette</a:t>
            </a:r>
            <a:r>
              <a:rPr lang="en-US" sz="90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 </a:t>
            </a:r>
            <a:r>
              <a:rPr lang="en-US" sz="900" dirty="0" err="1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ancestrale</a:t>
            </a:r>
            <a:r>
              <a:rPr lang="en-US" sz="90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 naturelle)</a:t>
            </a:r>
            <a:endParaRPr lang="en-US" sz="900" dirty="0"/>
          </a:p>
        </p:txBody>
      </p:sp>
      <p:sp>
        <p:nvSpPr>
          <p:cNvPr id="218" name="Text 158"/>
          <p:cNvSpPr/>
          <p:nvPr/>
        </p:nvSpPr>
        <p:spPr>
          <a:xfrm>
            <a:off x="4709483" y="8179421"/>
            <a:ext cx="1950648" cy="1608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 err="1">
                <a:solidFill>
                  <a:srgbClr val="89A894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Byrrh</a:t>
            </a:r>
            <a:r>
              <a:rPr lang="en-US" sz="900" dirty="0">
                <a:solidFill>
                  <a:srgbClr val="89A894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, Cava, Tonic, Orange</a:t>
            </a:r>
            <a:endParaRPr lang="en-US" sz="900" dirty="0"/>
          </a:p>
        </p:txBody>
      </p:sp>
      <p:sp>
        <p:nvSpPr>
          <p:cNvPr id="219" name="Text 159"/>
          <p:cNvSpPr/>
          <p:nvPr/>
        </p:nvSpPr>
        <p:spPr>
          <a:xfrm>
            <a:off x="7019153" y="8024369"/>
            <a:ext cx="279269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10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220" name="Shape 160"/>
          <p:cNvSpPr/>
          <p:nvPr/>
        </p:nvSpPr>
        <p:spPr>
          <a:xfrm>
            <a:off x="4709483" y="7997925"/>
            <a:ext cx="2526111" cy="291989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221" name="Shape 161"/>
          <p:cNvSpPr/>
          <p:nvPr/>
        </p:nvSpPr>
        <p:spPr>
          <a:xfrm>
            <a:off x="4709483" y="7997925"/>
            <a:ext cx="2170678" cy="291989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222" name="Text 162"/>
          <p:cNvSpPr/>
          <p:nvPr/>
        </p:nvSpPr>
        <p:spPr>
          <a:xfrm>
            <a:off x="4709483" y="8432551"/>
            <a:ext cx="2196066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Irish Coffee</a:t>
            </a:r>
            <a:endParaRPr lang="en-US" sz="1050" dirty="0"/>
          </a:p>
        </p:txBody>
      </p:sp>
      <p:sp>
        <p:nvSpPr>
          <p:cNvPr id="223" name="Text 163"/>
          <p:cNvSpPr/>
          <p:nvPr/>
        </p:nvSpPr>
        <p:spPr>
          <a:xfrm>
            <a:off x="4709483" y="8597589"/>
            <a:ext cx="1950648" cy="1608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89A894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Jameson, Café, Chantilly</a:t>
            </a:r>
            <a:endParaRPr lang="en-US" sz="900" dirty="0"/>
          </a:p>
        </p:txBody>
      </p:sp>
      <p:sp>
        <p:nvSpPr>
          <p:cNvPr id="224" name="Text 164"/>
          <p:cNvSpPr/>
          <p:nvPr/>
        </p:nvSpPr>
        <p:spPr>
          <a:xfrm>
            <a:off x="7019153" y="8470493"/>
            <a:ext cx="279269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10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225" name="Shape 165"/>
          <p:cNvSpPr/>
          <p:nvPr/>
        </p:nvSpPr>
        <p:spPr>
          <a:xfrm>
            <a:off x="4709483" y="8391476"/>
            <a:ext cx="2526111" cy="418941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226" name="Shape 166"/>
          <p:cNvSpPr/>
          <p:nvPr/>
        </p:nvSpPr>
        <p:spPr>
          <a:xfrm>
            <a:off x="4709483" y="8391476"/>
            <a:ext cx="2170678" cy="418941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227" name="Text 167"/>
          <p:cNvSpPr/>
          <p:nvPr/>
        </p:nvSpPr>
        <p:spPr>
          <a:xfrm>
            <a:off x="4709483" y="8826102"/>
            <a:ext cx="2196066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Mojito</a:t>
            </a:r>
            <a:endParaRPr lang="en-US" sz="1050" dirty="0"/>
          </a:p>
        </p:txBody>
      </p:sp>
      <p:sp>
        <p:nvSpPr>
          <p:cNvPr id="228" name="Text 168"/>
          <p:cNvSpPr/>
          <p:nvPr/>
        </p:nvSpPr>
        <p:spPr>
          <a:xfrm>
            <a:off x="4709483" y="8991139"/>
            <a:ext cx="1950648" cy="2877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89A894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Rhum </a:t>
            </a:r>
            <a:r>
              <a:rPr lang="en-US" sz="900" dirty="0" err="1">
                <a:solidFill>
                  <a:srgbClr val="89A894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Havanas</a:t>
            </a:r>
            <a:r>
              <a:rPr lang="en-US" sz="900" dirty="0">
                <a:solidFill>
                  <a:srgbClr val="89A894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 3 ans, sucre roux, menthe fraîche, citron vert, perrier</a:t>
            </a:r>
            <a:endParaRPr lang="en-US" sz="900" dirty="0"/>
          </a:p>
        </p:txBody>
      </p:sp>
      <p:sp>
        <p:nvSpPr>
          <p:cNvPr id="229" name="Text 169"/>
          <p:cNvSpPr/>
          <p:nvPr/>
        </p:nvSpPr>
        <p:spPr>
          <a:xfrm>
            <a:off x="7019153" y="8852231"/>
            <a:ext cx="279269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9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230" name="Shape 170"/>
          <p:cNvSpPr/>
          <p:nvPr/>
        </p:nvSpPr>
        <p:spPr>
          <a:xfrm>
            <a:off x="4709483" y="8911978"/>
            <a:ext cx="2526111" cy="139647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231" name="Shape 171"/>
          <p:cNvSpPr/>
          <p:nvPr/>
        </p:nvSpPr>
        <p:spPr>
          <a:xfrm>
            <a:off x="4709483" y="8911978"/>
            <a:ext cx="2170678" cy="139647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232" name="Text 172"/>
          <p:cNvSpPr/>
          <p:nvPr/>
        </p:nvSpPr>
        <p:spPr>
          <a:xfrm>
            <a:off x="4709483" y="9354680"/>
            <a:ext cx="2196066" cy="161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Fernet Coca</a:t>
            </a:r>
            <a:endParaRPr lang="en-US" sz="1050" dirty="0"/>
          </a:p>
        </p:txBody>
      </p:sp>
      <p:sp>
        <p:nvSpPr>
          <p:cNvPr id="233" name="Text 173"/>
          <p:cNvSpPr/>
          <p:nvPr/>
        </p:nvSpPr>
        <p:spPr>
          <a:xfrm>
            <a:off x="7019153" y="9372515"/>
            <a:ext cx="279269" cy="161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8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pic>
        <p:nvPicPr>
          <p:cNvPr id="235" name="Image 59" descr=" "/>
          <p:cNvPicPr>
            <a:picLocks noChangeAspect="1"/>
          </p:cNvPicPr>
          <p:nvPr/>
        </p:nvPicPr>
        <p:blipFill>
          <a:blip r:embed="rId102">
            <a:extLs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3011682" y="4106249"/>
            <a:ext cx="45719" cy="2235638"/>
          </a:xfrm>
          <a:prstGeom prst="rect">
            <a:avLst/>
          </a:prstGeom>
        </p:spPr>
      </p:pic>
      <p:pic>
        <p:nvPicPr>
          <p:cNvPr id="237" name="Image 61" descr=" "/>
          <p:cNvPicPr>
            <a:picLocks noChangeAspect="1"/>
          </p:cNvPicPr>
          <p:nvPr/>
        </p:nvPicPr>
        <p:blipFill>
          <a:blip r:embed="rId104">
            <a:extLs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0" y="6347553"/>
            <a:ext cx="7552944" cy="12695"/>
          </a:xfrm>
          <a:prstGeom prst="rect">
            <a:avLst/>
          </a:prstGeom>
        </p:spPr>
      </p:pic>
      <p:pic>
        <p:nvPicPr>
          <p:cNvPr id="238" name="Image 62" descr=" "/>
          <p:cNvPicPr>
            <a:picLocks noChangeAspect="1"/>
          </p:cNvPicPr>
          <p:nvPr/>
        </p:nvPicPr>
        <p:blipFill>
          <a:blip r:embed="rId106">
            <a:extLs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0" y="8416866"/>
            <a:ext cx="4519072" cy="12695"/>
          </a:xfrm>
          <a:prstGeom prst="rect">
            <a:avLst/>
          </a:prstGeom>
        </p:spPr>
      </p:pic>
      <p:sp>
        <p:nvSpPr>
          <p:cNvPr id="239" name="Shape 174"/>
          <p:cNvSpPr/>
          <p:nvPr/>
        </p:nvSpPr>
        <p:spPr>
          <a:xfrm>
            <a:off x="317351" y="4176678"/>
            <a:ext cx="2526111" cy="1459945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pic>
        <p:nvPicPr>
          <p:cNvPr id="240" name="Image 63" descr=" 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7351" y="4176678"/>
            <a:ext cx="952052" cy="380855"/>
          </a:xfrm>
          <a:prstGeom prst="rect">
            <a:avLst/>
          </a:prstGeom>
        </p:spPr>
      </p:pic>
      <p:sp>
        <p:nvSpPr>
          <p:cNvPr id="241" name="Text 175"/>
          <p:cNvSpPr/>
          <p:nvPr/>
        </p:nvSpPr>
        <p:spPr>
          <a:xfrm>
            <a:off x="317351" y="4233003"/>
            <a:ext cx="1950648" cy="4739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 err="1">
                <a:solidFill>
                  <a:srgbClr val="89A894">
                    <a:alpha val="100000"/>
                  </a:srgbClr>
                </a:solidFill>
                <a:latin typeface="DM Serif Display Regular" pitchFamily="34" charset="0"/>
                <a:ea typeface="DM Serif Display Regular" pitchFamily="34" charset="-122"/>
                <a:cs typeface="DM Serif Display Regular" pitchFamily="34" charset="-120"/>
              </a:rPr>
              <a:t>Bières</a:t>
            </a:r>
            <a:endParaRPr lang="en-US" sz="2400" dirty="0"/>
          </a:p>
        </p:txBody>
      </p:sp>
      <p:sp>
        <p:nvSpPr>
          <p:cNvPr id="242" name="Shape 176"/>
          <p:cNvSpPr/>
          <p:nvPr/>
        </p:nvSpPr>
        <p:spPr>
          <a:xfrm>
            <a:off x="317351" y="4760656"/>
            <a:ext cx="2526111" cy="875967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243" name="Shape 177"/>
          <p:cNvSpPr/>
          <p:nvPr/>
        </p:nvSpPr>
        <p:spPr>
          <a:xfrm>
            <a:off x="317351" y="4760656"/>
            <a:ext cx="2526111" cy="418941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244" name="Shape 178"/>
          <p:cNvSpPr/>
          <p:nvPr/>
        </p:nvSpPr>
        <p:spPr>
          <a:xfrm>
            <a:off x="317351" y="4760656"/>
            <a:ext cx="2170678" cy="418941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245" name="Text 179"/>
          <p:cNvSpPr/>
          <p:nvPr/>
        </p:nvSpPr>
        <p:spPr>
          <a:xfrm>
            <a:off x="317351" y="4760656"/>
            <a:ext cx="2193950" cy="1756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Bière Bouteille (33cl)</a:t>
            </a:r>
            <a:endParaRPr lang="en-US" sz="1050" dirty="0"/>
          </a:p>
        </p:txBody>
      </p:sp>
      <p:sp>
        <p:nvSpPr>
          <p:cNvPr id="246" name="Text 180"/>
          <p:cNvSpPr/>
          <p:nvPr/>
        </p:nvSpPr>
        <p:spPr>
          <a:xfrm>
            <a:off x="317351" y="4961789"/>
            <a:ext cx="1950648" cy="2877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89A894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La Locale blonde, </a:t>
            </a:r>
          </a:p>
          <a:p>
            <a:pPr marL="0" indent="0" algn="l">
              <a:buNone/>
            </a:pPr>
            <a:r>
              <a:rPr lang="en-US" sz="900" dirty="0" err="1">
                <a:solidFill>
                  <a:srgbClr val="89A894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Eguski</a:t>
            </a:r>
            <a:r>
              <a:rPr lang="en-US" sz="900" dirty="0">
                <a:solidFill>
                  <a:srgbClr val="89A894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 Ambrée, </a:t>
            </a:r>
          </a:p>
          <a:p>
            <a:pPr marL="0" indent="0" algn="l">
              <a:buNone/>
            </a:pPr>
            <a:r>
              <a:rPr lang="en-US" sz="900" dirty="0">
                <a:solidFill>
                  <a:srgbClr val="89A894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Corona</a:t>
            </a:r>
            <a:endParaRPr lang="en-US" sz="900" dirty="0"/>
          </a:p>
        </p:txBody>
      </p:sp>
      <p:sp>
        <p:nvSpPr>
          <p:cNvPr id="247" name="Text 181"/>
          <p:cNvSpPr/>
          <p:nvPr/>
        </p:nvSpPr>
        <p:spPr>
          <a:xfrm>
            <a:off x="2564193" y="4760656"/>
            <a:ext cx="279269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6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248" name="Shape 182"/>
          <p:cNvSpPr/>
          <p:nvPr/>
        </p:nvSpPr>
        <p:spPr>
          <a:xfrm>
            <a:off x="317351" y="5281158"/>
            <a:ext cx="2526111" cy="355465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249" name="Text 183"/>
          <p:cNvSpPr/>
          <p:nvPr/>
        </p:nvSpPr>
        <p:spPr>
          <a:xfrm>
            <a:off x="317351" y="5505901"/>
            <a:ext cx="1599447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Bière Pression Meteor</a:t>
            </a:r>
            <a:endParaRPr lang="en-US" sz="1050" dirty="0"/>
          </a:p>
        </p:txBody>
      </p:sp>
      <p:sp>
        <p:nvSpPr>
          <p:cNvPr id="250" name="Text 184"/>
          <p:cNvSpPr/>
          <p:nvPr/>
        </p:nvSpPr>
        <p:spPr>
          <a:xfrm>
            <a:off x="1897047" y="5328802"/>
            <a:ext cx="353317" cy="391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1400"/>
              </a:lnSpc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Regular" pitchFamily="34" charset="-122"/>
                <a:cs typeface="Space Grotesk Medium" pitchFamily="2" charset="77"/>
              </a:rPr>
              <a:t>25cl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  <a:p>
            <a:pPr marL="0" indent="0" algn="r">
              <a:lnSpc>
                <a:spcPts val="1400"/>
              </a:lnSpc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4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251" name="Text 185"/>
          <p:cNvSpPr/>
          <p:nvPr/>
        </p:nvSpPr>
        <p:spPr>
          <a:xfrm>
            <a:off x="2492832" y="5328802"/>
            <a:ext cx="353317" cy="391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1400"/>
              </a:lnSpc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Regular" pitchFamily="34" charset="-122"/>
                <a:cs typeface="Space Grotesk Medium" pitchFamily="2" charset="77"/>
              </a:rPr>
              <a:t>50cl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  <a:p>
            <a:pPr marL="0" indent="0" algn="r">
              <a:lnSpc>
                <a:spcPts val="1400"/>
              </a:lnSpc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8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pic>
        <p:nvPicPr>
          <p:cNvPr id="252" name="Image 61" descr=" ">
            <a:extLst>
              <a:ext uri="{FF2B5EF4-FFF2-40B4-BE49-F238E27FC236}">
                <a16:creationId xmlns:a16="http://schemas.microsoft.com/office/drawing/2014/main" id="{8909C067-A0A1-4BA7-B481-07EE1BE63E45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381" y="4105566"/>
            <a:ext cx="7552944" cy="12695"/>
          </a:xfrm>
          <a:prstGeom prst="rect">
            <a:avLst/>
          </a:prstGeom>
        </p:spPr>
      </p:pic>
      <p:sp>
        <p:nvSpPr>
          <p:cNvPr id="234" name="Text 172">
            <a:extLst>
              <a:ext uri="{FF2B5EF4-FFF2-40B4-BE49-F238E27FC236}">
                <a16:creationId xmlns:a16="http://schemas.microsoft.com/office/drawing/2014/main" id="{A9EDAFE0-A56D-F69E-554F-5B767F5434B1}"/>
              </a:ext>
            </a:extLst>
          </p:cNvPr>
          <p:cNvSpPr/>
          <p:nvPr/>
        </p:nvSpPr>
        <p:spPr>
          <a:xfrm>
            <a:off x="4703134" y="9650622"/>
            <a:ext cx="2196066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Kir Royal  </a:t>
            </a:r>
            <a:endParaRPr lang="en-US" sz="1050" dirty="0"/>
          </a:p>
        </p:txBody>
      </p:sp>
      <p:sp>
        <p:nvSpPr>
          <p:cNvPr id="253" name="Text 173">
            <a:extLst>
              <a:ext uri="{FF2B5EF4-FFF2-40B4-BE49-F238E27FC236}">
                <a16:creationId xmlns:a16="http://schemas.microsoft.com/office/drawing/2014/main" id="{2FBB44A7-EA83-A98C-77DE-7F9543D91E61}"/>
              </a:ext>
            </a:extLst>
          </p:cNvPr>
          <p:cNvSpPr/>
          <p:nvPr/>
        </p:nvSpPr>
        <p:spPr>
          <a:xfrm>
            <a:off x="7019153" y="9650622"/>
            <a:ext cx="279269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15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254" name="Text 172">
            <a:extLst>
              <a:ext uri="{FF2B5EF4-FFF2-40B4-BE49-F238E27FC236}">
                <a16:creationId xmlns:a16="http://schemas.microsoft.com/office/drawing/2014/main" id="{9E0EE03D-C503-E9B2-7860-0AF972996D8E}"/>
              </a:ext>
            </a:extLst>
          </p:cNvPr>
          <p:cNvSpPr/>
          <p:nvPr/>
        </p:nvSpPr>
        <p:spPr>
          <a:xfrm>
            <a:off x="4709483" y="9940335"/>
            <a:ext cx="2196066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Cocktail sans </a:t>
            </a:r>
            <a:r>
              <a:rPr lang="en-US" sz="1050" dirty="0" err="1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alcool</a:t>
            </a: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 maison</a:t>
            </a:r>
            <a:endParaRPr lang="en-US" sz="1050" dirty="0"/>
          </a:p>
        </p:txBody>
      </p:sp>
      <p:sp>
        <p:nvSpPr>
          <p:cNvPr id="255" name="Text 173">
            <a:extLst>
              <a:ext uri="{FF2B5EF4-FFF2-40B4-BE49-F238E27FC236}">
                <a16:creationId xmlns:a16="http://schemas.microsoft.com/office/drawing/2014/main" id="{90AE2743-5B11-55B0-78E9-CB903D266A89}"/>
              </a:ext>
            </a:extLst>
          </p:cNvPr>
          <p:cNvSpPr/>
          <p:nvPr/>
        </p:nvSpPr>
        <p:spPr>
          <a:xfrm>
            <a:off x="6942989" y="9956152"/>
            <a:ext cx="355433" cy="222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5.50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256" name="Text 168">
            <a:extLst>
              <a:ext uri="{FF2B5EF4-FFF2-40B4-BE49-F238E27FC236}">
                <a16:creationId xmlns:a16="http://schemas.microsoft.com/office/drawing/2014/main" id="{1346D93E-1A23-28AA-E549-2AF7CA6C4461}"/>
              </a:ext>
            </a:extLst>
          </p:cNvPr>
          <p:cNvSpPr/>
          <p:nvPr/>
        </p:nvSpPr>
        <p:spPr>
          <a:xfrm>
            <a:off x="4709483" y="10089268"/>
            <a:ext cx="1950648" cy="136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800" dirty="0">
                <a:solidFill>
                  <a:srgbClr val="89A894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Jus de fruits, </a:t>
            </a:r>
            <a:r>
              <a:rPr lang="en-US" sz="800" dirty="0" err="1">
                <a:solidFill>
                  <a:srgbClr val="89A894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bulles</a:t>
            </a:r>
            <a:r>
              <a:rPr lang="en-US" sz="800" dirty="0">
                <a:solidFill>
                  <a:srgbClr val="89A894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 et trait de sirop</a:t>
            </a:r>
            <a:endParaRPr lang="en-US" sz="800" dirty="0"/>
          </a:p>
        </p:txBody>
      </p:sp>
      <p:sp>
        <p:nvSpPr>
          <p:cNvPr id="257" name="Text 6">
            <a:extLst>
              <a:ext uri="{FF2B5EF4-FFF2-40B4-BE49-F238E27FC236}">
                <a16:creationId xmlns:a16="http://schemas.microsoft.com/office/drawing/2014/main" id="{C9DAB82E-BBEB-4268-7E9B-1D5F52E14278}"/>
              </a:ext>
            </a:extLst>
          </p:cNvPr>
          <p:cNvSpPr/>
          <p:nvPr/>
        </p:nvSpPr>
        <p:spPr>
          <a:xfrm>
            <a:off x="4839004" y="10411023"/>
            <a:ext cx="2433984" cy="1952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90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cs typeface="Space Grotesk Medium" pitchFamily="2" charset="77"/>
              </a:rPr>
              <a:t>Prix nets </a:t>
            </a:r>
            <a:r>
              <a:rPr lang="en-US" sz="900" dirty="0" err="1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cs typeface="Space Grotesk Medium" pitchFamily="2" charset="77"/>
              </a:rPr>
              <a:t>en</a:t>
            </a:r>
            <a:r>
              <a:rPr lang="en-US" sz="90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cs typeface="Space Grotesk Medium" pitchFamily="2" charset="77"/>
              </a:rPr>
              <a:t> euros TTC, service </a:t>
            </a:r>
            <a:r>
              <a:rPr lang="en-US" sz="900" dirty="0" err="1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cs typeface="Space Grotesk Medium" pitchFamily="2" charset="77"/>
              </a:rPr>
              <a:t>inclus</a:t>
            </a:r>
            <a:endParaRPr lang="en-US" sz="90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258" name="Text 138">
            <a:extLst>
              <a:ext uri="{FF2B5EF4-FFF2-40B4-BE49-F238E27FC236}">
                <a16:creationId xmlns:a16="http://schemas.microsoft.com/office/drawing/2014/main" id="{C754A953-B8AE-F7DD-B5DA-A290C589D611}"/>
              </a:ext>
            </a:extLst>
          </p:cNvPr>
          <p:cNvSpPr/>
          <p:nvPr/>
        </p:nvSpPr>
        <p:spPr>
          <a:xfrm>
            <a:off x="317351" y="9305355"/>
            <a:ext cx="2750372" cy="1735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89A894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Expresso, </a:t>
            </a:r>
            <a:r>
              <a:rPr lang="en-US" sz="900" dirty="0" err="1">
                <a:solidFill>
                  <a:srgbClr val="89A894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allongé</a:t>
            </a:r>
            <a:r>
              <a:rPr lang="en-US" sz="900" dirty="0">
                <a:solidFill>
                  <a:srgbClr val="89A894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 et noisette</a:t>
            </a:r>
            <a:endParaRPr lang="en-US" sz="900" dirty="0"/>
          </a:p>
        </p:txBody>
      </p:sp>
      <p:pic>
        <p:nvPicPr>
          <p:cNvPr id="260" name="Image 62" descr=" ">
            <a:extLst>
              <a:ext uri="{FF2B5EF4-FFF2-40B4-BE49-F238E27FC236}">
                <a16:creationId xmlns:a16="http://schemas.microsoft.com/office/drawing/2014/main" id="{6A25C7C4-92DD-7702-8965-DD4A40E48141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 rot="5400000">
            <a:off x="2243023" y="8590577"/>
            <a:ext cx="4519072" cy="45719"/>
          </a:xfrm>
          <a:prstGeom prst="rect">
            <a:avLst/>
          </a:prstGeom>
        </p:spPr>
      </p:pic>
      <p:sp>
        <p:nvSpPr>
          <p:cNvPr id="236" name="Text 152">
            <a:extLst>
              <a:ext uri="{FF2B5EF4-FFF2-40B4-BE49-F238E27FC236}">
                <a16:creationId xmlns:a16="http://schemas.microsoft.com/office/drawing/2014/main" id="{7EC6D1A2-8DA1-84FA-275E-EF81992F6BB3}"/>
              </a:ext>
            </a:extLst>
          </p:cNvPr>
          <p:cNvSpPr/>
          <p:nvPr/>
        </p:nvSpPr>
        <p:spPr>
          <a:xfrm>
            <a:off x="4709483" y="7601231"/>
            <a:ext cx="2196066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Gin Tonic</a:t>
            </a:r>
            <a:endParaRPr lang="en-US" sz="1050" dirty="0"/>
          </a:p>
        </p:txBody>
      </p:sp>
      <p:sp>
        <p:nvSpPr>
          <p:cNvPr id="259" name="Text 154">
            <a:extLst>
              <a:ext uri="{FF2B5EF4-FFF2-40B4-BE49-F238E27FC236}">
                <a16:creationId xmlns:a16="http://schemas.microsoft.com/office/drawing/2014/main" id="{7D782EC1-116F-88EB-4169-E512F8414B42}"/>
              </a:ext>
            </a:extLst>
          </p:cNvPr>
          <p:cNvSpPr/>
          <p:nvPr/>
        </p:nvSpPr>
        <p:spPr>
          <a:xfrm>
            <a:off x="7019153" y="7621613"/>
            <a:ext cx="279269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12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261" name="Text 153">
            <a:extLst>
              <a:ext uri="{FF2B5EF4-FFF2-40B4-BE49-F238E27FC236}">
                <a16:creationId xmlns:a16="http://schemas.microsoft.com/office/drawing/2014/main" id="{9316C367-DA39-7D3D-4812-32F33419DC3B}"/>
              </a:ext>
            </a:extLst>
          </p:cNvPr>
          <p:cNvSpPr/>
          <p:nvPr/>
        </p:nvSpPr>
        <p:spPr>
          <a:xfrm>
            <a:off x="4709483" y="7754237"/>
            <a:ext cx="2386476" cy="1395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89A894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Gin BB9 bio </a:t>
            </a:r>
            <a:r>
              <a:rPr lang="en-US" sz="900" dirty="0" err="1">
                <a:solidFill>
                  <a:srgbClr val="89A894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ou</a:t>
            </a:r>
            <a:r>
              <a:rPr lang="en-US" sz="900" dirty="0">
                <a:solidFill>
                  <a:srgbClr val="89A894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 Tanqueray, Tonic, </a:t>
            </a:r>
            <a:r>
              <a:rPr lang="en-US" sz="900" dirty="0" err="1">
                <a:solidFill>
                  <a:srgbClr val="89A894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agrume</a:t>
            </a:r>
            <a:endParaRPr lang="en-US" sz="900" dirty="0"/>
          </a:p>
        </p:txBody>
      </p:sp>
      <p:sp>
        <p:nvSpPr>
          <p:cNvPr id="262" name="Text 57">
            <a:extLst>
              <a:ext uri="{FF2B5EF4-FFF2-40B4-BE49-F238E27FC236}">
                <a16:creationId xmlns:a16="http://schemas.microsoft.com/office/drawing/2014/main" id="{B0BEF324-CF12-E1BB-0978-7086E18981DA}"/>
              </a:ext>
            </a:extLst>
          </p:cNvPr>
          <p:cNvSpPr/>
          <p:nvPr/>
        </p:nvSpPr>
        <p:spPr>
          <a:xfrm>
            <a:off x="3227365" y="6109517"/>
            <a:ext cx="1012736" cy="1821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kern="0" spc="-27" dirty="0" err="1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Aberlour</a:t>
            </a:r>
            <a:r>
              <a:rPr lang="en-US" sz="1050" kern="0" spc="-27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 </a:t>
            </a:r>
            <a:r>
              <a:rPr lang="en-US" sz="900" kern="0" spc="-27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10 ans</a:t>
            </a:r>
            <a:endParaRPr lang="en-US" sz="900" dirty="0"/>
          </a:p>
        </p:txBody>
      </p:sp>
      <p:sp>
        <p:nvSpPr>
          <p:cNvPr id="264" name="Text 113">
            <a:extLst>
              <a:ext uri="{FF2B5EF4-FFF2-40B4-BE49-F238E27FC236}">
                <a16:creationId xmlns:a16="http://schemas.microsoft.com/office/drawing/2014/main" id="{EA1FDB52-AD90-6DC2-7986-EA86EEB69F6D}"/>
              </a:ext>
            </a:extLst>
          </p:cNvPr>
          <p:cNvSpPr/>
          <p:nvPr/>
        </p:nvSpPr>
        <p:spPr>
          <a:xfrm>
            <a:off x="4254188" y="7835970"/>
            <a:ext cx="158364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10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265" name="Text 86">
            <a:extLst>
              <a:ext uri="{FF2B5EF4-FFF2-40B4-BE49-F238E27FC236}">
                <a16:creationId xmlns:a16="http://schemas.microsoft.com/office/drawing/2014/main" id="{5EEE9F07-0181-D281-EEE8-CB3AFFD0B96A}"/>
              </a:ext>
            </a:extLst>
          </p:cNvPr>
          <p:cNvSpPr/>
          <p:nvPr/>
        </p:nvSpPr>
        <p:spPr>
          <a:xfrm>
            <a:off x="6150253" y="5424832"/>
            <a:ext cx="1212280" cy="8023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Vermouth rouge </a:t>
            </a:r>
            <a:r>
              <a:rPr lang="en-US" sz="70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Bodega Martinez Lacuesta</a:t>
            </a:r>
            <a:endParaRPr lang="en-US" sz="700" dirty="0"/>
          </a:p>
        </p:txBody>
      </p:sp>
      <p:sp>
        <p:nvSpPr>
          <p:cNvPr id="266" name="Text 87">
            <a:extLst>
              <a:ext uri="{FF2B5EF4-FFF2-40B4-BE49-F238E27FC236}">
                <a16:creationId xmlns:a16="http://schemas.microsoft.com/office/drawing/2014/main" id="{AD48BEC9-31CB-A84E-C74B-CC8E603A123D}"/>
              </a:ext>
            </a:extLst>
          </p:cNvPr>
          <p:cNvSpPr/>
          <p:nvPr/>
        </p:nvSpPr>
        <p:spPr>
          <a:xfrm>
            <a:off x="7248287" y="5417035"/>
            <a:ext cx="114246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6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267" name="Text 55">
            <a:extLst>
              <a:ext uri="{FF2B5EF4-FFF2-40B4-BE49-F238E27FC236}">
                <a16:creationId xmlns:a16="http://schemas.microsoft.com/office/drawing/2014/main" id="{B0FB3C17-61A4-2014-7D9D-0A8BE5FBCD67}"/>
              </a:ext>
            </a:extLst>
          </p:cNvPr>
          <p:cNvSpPr/>
          <p:nvPr/>
        </p:nvSpPr>
        <p:spPr>
          <a:xfrm>
            <a:off x="4270099" y="6119697"/>
            <a:ext cx="101552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8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268" name="Text 86">
            <a:extLst>
              <a:ext uri="{FF2B5EF4-FFF2-40B4-BE49-F238E27FC236}">
                <a16:creationId xmlns:a16="http://schemas.microsoft.com/office/drawing/2014/main" id="{3108D17B-B10E-427E-7942-7E511F8ED1A4}"/>
              </a:ext>
            </a:extLst>
          </p:cNvPr>
          <p:cNvSpPr/>
          <p:nvPr/>
        </p:nvSpPr>
        <p:spPr>
          <a:xfrm>
            <a:off x="6156601" y="5777091"/>
            <a:ext cx="939358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Sangria</a:t>
            </a:r>
            <a:endParaRPr lang="en-US" sz="1050" dirty="0"/>
          </a:p>
        </p:txBody>
      </p:sp>
      <p:sp>
        <p:nvSpPr>
          <p:cNvPr id="269" name="Text 87">
            <a:extLst>
              <a:ext uri="{FF2B5EF4-FFF2-40B4-BE49-F238E27FC236}">
                <a16:creationId xmlns:a16="http://schemas.microsoft.com/office/drawing/2014/main" id="{1A370AE7-9AC2-28FD-3786-CB753B85EE14}"/>
              </a:ext>
            </a:extLst>
          </p:cNvPr>
          <p:cNvSpPr/>
          <p:nvPr/>
        </p:nvSpPr>
        <p:spPr>
          <a:xfrm>
            <a:off x="7241299" y="5788358"/>
            <a:ext cx="114246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4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44" name="Text 19">
            <a:extLst>
              <a:ext uri="{FF2B5EF4-FFF2-40B4-BE49-F238E27FC236}">
                <a16:creationId xmlns:a16="http://schemas.microsoft.com/office/drawing/2014/main" id="{06FC505B-6420-6B6D-D155-F164634A0C8F}"/>
              </a:ext>
            </a:extLst>
          </p:cNvPr>
          <p:cNvSpPr/>
          <p:nvPr/>
        </p:nvSpPr>
        <p:spPr>
          <a:xfrm>
            <a:off x="330045" y="3840104"/>
            <a:ext cx="2196066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Sirop à l’eau</a:t>
            </a:r>
            <a:endParaRPr lang="en-US" sz="1050" dirty="0"/>
          </a:p>
        </p:txBody>
      </p:sp>
      <p:sp>
        <p:nvSpPr>
          <p:cNvPr id="178" name="Text 21">
            <a:extLst>
              <a:ext uri="{FF2B5EF4-FFF2-40B4-BE49-F238E27FC236}">
                <a16:creationId xmlns:a16="http://schemas.microsoft.com/office/drawing/2014/main" id="{6D25D258-33BA-CE9A-BFF8-211F85E09F6E}"/>
              </a:ext>
            </a:extLst>
          </p:cNvPr>
          <p:cNvSpPr/>
          <p:nvPr/>
        </p:nvSpPr>
        <p:spPr>
          <a:xfrm>
            <a:off x="2503139" y="3850870"/>
            <a:ext cx="354267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2,50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180" name="Text 67">
            <a:extLst>
              <a:ext uri="{FF2B5EF4-FFF2-40B4-BE49-F238E27FC236}">
                <a16:creationId xmlns:a16="http://schemas.microsoft.com/office/drawing/2014/main" id="{5B0680E8-CA65-F8C4-3416-EB2691A7BF70}"/>
              </a:ext>
            </a:extLst>
          </p:cNvPr>
          <p:cNvSpPr/>
          <p:nvPr/>
        </p:nvSpPr>
        <p:spPr>
          <a:xfrm>
            <a:off x="4703133" y="5418602"/>
            <a:ext cx="1193823" cy="199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Clément V.O.      </a:t>
            </a: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0"/>
                <a:ea typeface="Space Grotesk Light" pitchFamily="34" charset="-122"/>
                <a:cs typeface="Space Grotesk Medium" pitchFamily="2" charset="0"/>
              </a:rPr>
              <a:t>9</a:t>
            </a:r>
            <a:endParaRPr lang="en-US" sz="1050" dirty="0">
              <a:latin typeface="Space Grotesk Medium" pitchFamily="2" charset="0"/>
              <a:cs typeface="Space Grotesk Medium" pitchFamily="2" charset="0"/>
            </a:endParaRPr>
          </a:p>
        </p:txBody>
      </p:sp>
      <p:sp>
        <p:nvSpPr>
          <p:cNvPr id="181" name="Text 115">
            <a:extLst>
              <a:ext uri="{FF2B5EF4-FFF2-40B4-BE49-F238E27FC236}">
                <a16:creationId xmlns:a16="http://schemas.microsoft.com/office/drawing/2014/main" id="{586B7E77-798D-9590-DE24-9EB5934C312D}"/>
              </a:ext>
            </a:extLst>
          </p:cNvPr>
          <p:cNvSpPr/>
          <p:nvPr/>
        </p:nvSpPr>
        <p:spPr>
          <a:xfrm>
            <a:off x="1580406" y="8055550"/>
            <a:ext cx="2461600" cy="176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Armagnac </a:t>
            </a:r>
            <a:r>
              <a:rPr lang="en-US" sz="1050" dirty="0" err="1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Laubade</a:t>
            </a: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 12 </a:t>
            </a:r>
            <a:r>
              <a:rPr lang="en-US" sz="1050" dirty="0" err="1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ans</a:t>
            </a: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  </a:t>
            </a:r>
          </a:p>
        </p:txBody>
      </p:sp>
      <p:sp>
        <p:nvSpPr>
          <p:cNvPr id="270" name="Text 113">
            <a:extLst>
              <a:ext uri="{FF2B5EF4-FFF2-40B4-BE49-F238E27FC236}">
                <a16:creationId xmlns:a16="http://schemas.microsoft.com/office/drawing/2014/main" id="{3C6BA6B4-57BA-104F-9BBC-08DD9DA38F91}"/>
              </a:ext>
            </a:extLst>
          </p:cNvPr>
          <p:cNvSpPr/>
          <p:nvPr/>
        </p:nvSpPr>
        <p:spPr>
          <a:xfrm>
            <a:off x="4202630" y="7604903"/>
            <a:ext cx="182199" cy="380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8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271" name="Text 163">
            <a:extLst>
              <a:ext uri="{FF2B5EF4-FFF2-40B4-BE49-F238E27FC236}">
                <a16:creationId xmlns:a16="http://schemas.microsoft.com/office/drawing/2014/main" id="{C3DD16CC-968C-3748-5010-32BD04359CC5}"/>
              </a:ext>
            </a:extLst>
          </p:cNvPr>
          <p:cNvSpPr/>
          <p:nvPr/>
        </p:nvSpPr>
        <p:spPr>
          <a:xfrm>
            <a:off x="5273168" y="9681996"/>
            <a:ext cx="1950648" cy="1608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800" dirty="0">
                <a:solidFill>
                  <a:srgbClr val="89A894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Crème de </a:t>
            </a:r>
            <a:r>
              <a:rPr lang="en-US" sz="800" dirty="0" err="1">
                <a:solidFill>
                  <a:srgbClr val="89A894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pêche</a:t>
            </a:r>
            <a:r>
              <a:rPr lang="en-US" sz="800" dirty="0">
                <a:solidFill>
                  <a:srgbClr val="89A894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, framboise </a:t>
            </a:r>
            <a:r>
              <a:rPr lang="en-US" sz="800" dirty="0" err="1">
                <a:solidFill>
                  <a:srgbClr val="89A894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ou</a:t>
            </a:r>
            <a:r>
              <a:rPr lang="en-US" sz="800" dirty="0">
                <a:solidFill>
                  <a:srgbClr val="89A894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 cassis</a:t>
            </a:r>
            <a:endParaRPr lang="en-US" sz="800" dirty="0"/>
          </a:p>
        </p:txBody>
      </p:sp>
      <p:sp>
        <p:nvSpPr>
          <p:cNvPr id="128" name="Text 30">
            <a:extLst>
              <a:ext uri="{FF2B5EF4-FFF2-40B4-BE49-F238E27FC236}">
                <a16:creationId xmlns:a16="http://schemas.microsoft.com/office/drawing/2014/main" id="{ECF2A579-1BB0-A275-004A-0BA36CEC99E1}"/>
              </a:ext>
            </a:extLst>
          </p:cNvPr>
          <p:cNvSpPr/>
          <p:nvPr/>
        </p:nvSpPr>
        <p:spPr>
          <a:xfrm>
            <a:off x="3239557" y="3873944"/>
            <a:ext cx="1599447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Abatilles</a:t>
            </a:r>
            <a:endParaRPr lang="en-US" sz="1050" dirty="0"/>
          </a:p>
        </p:txBody>
      </p:sp>
      <p:sp>
        <p:nvSpPr>
          <p:cNvPr id="130" name="Text 36">
            <a:extLst>
              <a:ext uri="{FF2B5EF4-FFF2-40B4-BE49-F238E27FC236}">
                <a16:creationId xmlns:a16="http://schemas.microsoft.com/office/drawing/2014/main" id="{C9682648-B24C-1F40-E2FF-942B7A17EC2B}"/>
              </a:ext>
            </a:extLst>
          </p:cNvPr>
          <p:cNvSpPr/>
          <p:nvPr/>
        </p:nvSpPr>
        <p:spPr>
          <a:xfrm>
            <a:off x="5309555" y="3895871"/>
            <a:ext cx="355433" cy="161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5</a:t>
            </a:r>
          </a:p>
          <a:p>
            <a:pPr marL="0" indent="0" algn="r">
              <a:buNone/>
            </a:pP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131" name="Text 183">
            <a:extLst>
              <a:ext uri="{FF2B5EF4-FFF2-40B4-BE49-F238E27FC236}">
                <a16:creationId xmlns:a16="http://schemas.microsoft.com/office/drawing/2014/main" id="{ED7E8537-82E4-57F1-6A3E-31E2A96B7E83}"/>
              </a:ext>
            </a:extLst>
          </p:cNvPr>
          <p:cNvSpPr/>
          <p:nvPr/>
        </p:nvSpPr>
        <p:spPr>
          <a:xfrm>
            <a:off x="330045" y="6099078"/>
            <a:ext cx="2741909" cy="2548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Cidre Basque de la Maison Topa  </a:t>
            </a:r>
            <a:r>
              <a:rPr lang="en-US" sz="1050" b="1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6</a:t>
            </a: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  (33cl)</a:t>
            </a:r>
            <a:endParaRPr lang="en-US" sz="1050" dirty="0"/>
          </a:p>
        </p:txBody>
      </p:sp>
      <p:sp>
        <p:nvSpPr>
          <p:cNvPr id="133" name="Text 108">
            <a:extLst>
              <a:ext uri="{FF2B5EF4-FFF2-40B4-BE49-F238E27FC236}">
                <a16:creationId xmlns:a16="http://schemas.microsoft.com/office/drawing/2014/main" id="{0FC46A3E-09F1-87B0-6350-DEADA737ABF9}"/>
              </a:ext>
            </a:extLst>
          </p:cNvPr>
          <p:cNvSpPr/>
          <p:nvPr/>
        </p:nvSpPr>
        <p:spPr>
          <a:xfrm>
            <a:off x="1580406" y="7092424"/>
            <a:ext cx="939358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kern="0" spc="-27" dirty="0" err="1">
                <a:solidFill>
                  <a:srgbClr val="2B4B38">
                    <a:alpha val="100000"/>
                  </a:srgbClr>
                </a:solidFill>
                <a:latin typeface="Space Grotesk Light" pitchFamily="34" charset="0"/>
                <a:ea typeface="Space Grotesk Light" pitchFamily="34" charset="-122"/>
                <a:cs typeface="Space Grotesk Light" pitchFamily="34" charset="-120"/>
              </a:rPr>
              <a:t>Maydie</a:t>
            </a:r>
            <a:endParaRPr lang="en-US" sz="1050" dirty="0"/>
          </a:p>
        </p:txBody>
      </p:sp>
      <p:sp>
        <p:nvSpPr>
          <p:cNvPr id="134" name="Text 116">
            <a:extLst>
              <a:ext uri="{FF2B5EF4-FFF2-40B4-BE49-F238E27FC236}">
                <a16:creationId xmlns:a16="http://schemas.microsoft.com/office/drawing/2014/main" id="{2AF65FAB-C5AC-E0E2-F5B4-6D92E68FAF01}"/>
              </a:ext>
            </a:extLst>
          </p:cNvPr>
          <p:cNvSpPr/>
          <p:nvPr/>
        </p:nvSpPr>
        <p:spPr>
          <a:xfrm>
            <a:off x="4237675" y="7124277"/>
            <a:ext cx="165022" cy="177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10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  <p:sp>
        <p:nvSpPr>
          <p:cNvPr id="145" name="Text 113">
            <a:extLst>
              <a:ext uri="{FF2B5EF4-FFF2-40B4-BE49-F238E27FC236}">
                <a16:creationId xmlns:a16="http://schemas.microsoft.com/office/drawing/2014/main" id="{8A6F4AFD-EB8F-9F99-6AC6-3769D3A3C390}"/>
              </a:ext>
            </a:extLst>
          </p:cNvPr>
          <p:cNvSpPr/>
          <p:nvPr/>
        </p:nvSpPr>
        <p:spPr>
          <a:xfrm>
            <a:off x="4202630" y="7358823"/>
            <a:ext cx="182199" cy="380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50" dirty="0">
                <a:solidFill>
                  <a:srgbClr val="2B4B38">
                    <a:alpha val="100000"/>
                  </a:srgbClr>
                </a:solidFill>
                <a:latin typeface="Space Grotesk Medium" pitchFamily="2" charset="77"/>
                <a:ea typeface="Space Grotesk Bold" pitchFamily="34" charset="-122"/>
                <a:cs typeface="Space Grotesk Medium" pitchFamily="2" charset="77"/>
              </a:rPr>
              <a:t>8</a:t>
            </a:r>
            <a:endParaRPr lang="en-US" sz="1050" dirty="0">
              <a:latin typeface="Space Grotesk Medium" pitchFamily="2" charset="77"/>
              <a:cs typeface="Space Grotesk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34455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738</Words>
  <Application>Microsoft Office PowerPoint</Application>
  <PresentationFormat>Personnalisé</PresentationFormat>
  <Paragraphs>220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1" baseType="lpstr">
      <vt:lpstr>Arial</vt:lpstr>
      <vt:lpstr>DM Serif Display Regular</vt:lpstr>
      <vt:lpstr>Space Grotesk</vt:lpstr>
      <vt:lpstr>Space Grotesk Bold</vt:lpstr>
      <vt:lpstr>Space Grotesk Light</vt:lpstr>
      <vt:lpstr>Space Grotesk Medium</vt:lpstr>
      <vt:lpstr>Space Grotesk regular</vt:lpstr>
      <vt:lpstr>Office Theme</vt:lpstr>
      <vt:lpstr>Présentation PowerPoint</vt:lpstr>
      <vt:lpstr>Présentation PowerPoint</vt:lpstr>
      <vt:lpstr>Présentation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Marie-Emmanuelle MOSOLL</cp:lastModifiedBy>
  <cp:revision>76</cp:revision>
  <cp:lastPrinted>2024-10-13T18:03:58Z</cp:lastPrinted>
  <dcterms:created xsi:type="dcterms:W3CDTF">2024-02-19T20:16:17Z</dcterms:created>
  <dcterms:modified xsi:type="dcterms:W3CDTF">2025-07-28T15:28:33Z</dcterms:modified>
</cp:coreProperties>
</file>